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73" r:id="rId3"/>
    <p:sldId id="256" r:id="rId4"/>
    <p:sldId id="257" r:id="rId5"/>
    <p:sldId id="268" r:id="rId6"/>
    <p:sldId id="266" r:id="rId7"/>
    <p:sldId id="258" r:id="rId8"/>
    <p:sldId id="269" r:id="rId9"/>
    <p:sldId id="267" r:id="rId10"/>
    <p:sldId id="270" r:id="rId11"/>
    <p:sldId id="265" r:id="rId12"/>
    <p:sldId id="259" r:id="rId13"/>
    <p:sldId id="261" r:id="rId14"/>
    <p:sldId id="260" r:id="rId15"/>
    <p:sldId id="262" r:id="rId16"/>
    <p:sldId id="271"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483" autoAdjust="0"/>
  </p:normalViewPr>
  <p:slideViewPr>
    <p:cSldViewPr snapToGrid="0">
      <p:cViewPr varScale="1">
        <p:scale>
          <a:sx n="62" d="100"/>
          <a:sy n="62" d="100"/>
        </p:scale>
        <p:origin x="33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5AFFEF-605D-4D07-9948-F6D6784053AF}" type="datetimeFigureOut">
              <a:rPr lang="en-GB" smtClean="0"/>
              <a:t>07/07/2015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AD988E-A82B-47C9-A32F-F10888EDC846}" type="slidenum">
              <a:rPr lang="en-GB" smtClean="0"/>
              <a:t>‹#›</a:t>
            </a:fld>
            <a:endParaRPr lang="en-GB"/>
          </a:p>
        </p:txBody>
      </p:sp>
    </p:spTree>
    <p:extLst>
      <p:ext uri="{BB962C8B-B14F-4D97-AF65-F5344CB8AC3E}">
        <p14:creationId xmlns:p14="http://schemas.microsoft.com/office/powerpoint/2010/main" val="4170947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commons.wikimedia.org/wiki/User_talk:Snowmanradio" TargetMode="External"/><Relationship Id="rId13" Type="http://schemas.openxmlformats.org/officeDocument/2006/relationships/hyperlink" Target="http://www.ashleykarrell.com/" TargetMode="External"/><Relationship Id="rId3" Type="http://schemas.openxmlformats.org/officeDocument/2006/relationships/hyperlink" Target="http://flickr.com/photos/29034542@N00/7302576952" TargetMode="External"/><Relationship Id="rId7" Type="http://schemas.openxmlformats.org/officeDocument/2006/relationships/hyperlink" Target="http://commons.wikimedia.org/wiki/User:Snowmanradio" TargetMode="External"/><Relationship Id="rId12" Type="http://schemas.openxmlformats.org/officeDocument/2006/relationships/hyperlink" Target="http://commons.wikimedia.org/wiki/User:Allan_warre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flickr.com/photos/30749822@N04" TargetMode="External"/><Relationship Id="rId11" Type="http://schemas.openxmlformats.org/officeDocument/2006/relationships/hyperlink" Target="https://www.defenceimagery.mod.uk/fotoweb/archives/5000-Current%20News/Archive%20(Navy)/RoyalNavy/2015/March/45158590.jpg" TargetMode="External"/><Relationship Id="rId5" Type="http://schemas.openxmlformats.org/officeDocument/2006/relationships/hyperlink" Target="http://commons.wikimedia.org/wiki/File:Boris_Johnson_-opening_bell_at_NASDAQ-14Sept2009.jpg" TargetMode="External"/><Relationship Id="rId10" Type="http://schemas.openxmlformats.org/officeDocument/2006/relationships/hyperlink" Target="http://commons.wikimedia.org/wiki/User_talk:Off2riorob" TargetMode="External"/><Relationship Id="rId4" Type="http://schemas.openxmlformats.org/officeDocument/2006/relationships/hyperlink" Target="http://www.flickr.com/photos/14888585@N06/15720252581/" TargetMode="External"/><Relationship Id="rId9" Type="http://schemas.openxmlformats.org/officeDocument/2006/relationships/hyperlink" Target="http://commons.wikimedia.org/wiki/User:Off2rioro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words will be used in the presentation – when they come up it will be useful to explain them</a:t>
            </a:r>
            <a:r>
              <a:rPr lang="en-GB" baseline="0" dirty="0" smtClean="0"/>
              <a:t> to pupils emphasising that ancestry and descended from refers to more distant times whereas origins is more recent e.g. a British person of Polish origins may have two parents who were both born in Poland. </a:t>
            </a:r>
            <a:r>
              <a:rPr lang="en-GB" b="1" baseline="0" dirty="0" smtClean="0"/>
              <a:t>As a follow-up pupils could look up definitions and synonyms of these words – in four groups and present them as a spider diagram on A3 paper.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3AD988E-A82B-47C9-A32F-F10888EDC846}" type="slidenum">
              <a:rPr lang="en-GB" smtClean="0"/>
              <a:t>1</a:t>
            </a:fld>
            <a:endParaRPr lang="en-GB"/>
          </a:p>
        </p:txBody>
      </p:sp>
    </p:spTree>
    <p:extLst>
      <p:ext uri="{BB962C8B-B14F-4D97-AF65-F5344CB8AC3E}">
        <p14:creationId xmlns:p14="http://schemas.microsoft.com/office/powerpoint/2010/main" val="94720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They all have origins or ancestry from outside of Britain,</a:t>
            </a:r>
            <a:r>
              <a:rPr lang="en-GB" b="1" baseline="0" dirty="0" smtClean="0"/>
              <a:t> some were born in another country. </a:t>
            </a:r>
            <a:r>
              <a:rPr lang="en-GB" b="1" dirty="0" smtClean="0"/>
              <a:t> </a:t>
            </a:r>
          </a:p>
          <a:p>
            <a:endParaRPr lang="en-GB" b="1" dirty="0" smtClean="0"/>
          </a:p>
          <a:p>
            <a:r>
              <a:rPr lang="en-GB" b="1" dirty="0" smtClean="0"/>
              <a:t>Ask them if they can work out which origins each has. </a:t>
            </a:r>
            <a:r>
              <a:rPr lang="en-GB" b="0" dirty="0" smtClean="0"/>
              <a:t>Record on sheet used for previous activity.</a:t>
            </a:r>
          </a:p>
          <a:p>
            <a:endParaRPr lang="en-GB"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11</a:t>
            </a:fld>
            <a:endParaRPr lang="en-GB"/>
          </a:p>
        </p:txBody>
      </p:sp>
    </p:spTree>
    <p:extLst>
      <p:ext uri="{BB962C8B-B14F-4D97-AF65-F5344CB8AC3E}">
        <p14:creationId xmlns:p14="http://schemas.microsoft.com/office/powerpoint/2010/main" val="252750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slide reveals the answers,</a:t>
            </a:r>
            <a:r>
              <a:rPr lang="en-GB" b="1" baseline="0" dirty="0" smtClean="0"/>
              <a:t> before revealing each one, perhaps ask individual pupils or groups what they think.</a:t>
            </a:r>
          </a:p>
          <a:p>
            <a:endParaRPr lang="en-GB" b="1" baseline="0" dirty="0" smtClean="0"/>
          </a:p>
          <a:p>
            <a:r>
              <a:rPr lang="en-GB" b="1" baseline="0" dirty="0" smtClean="0"/>
              <a:t>A possible follow-up activity – </a:t>
            </a:r>
            <a:r>
              <a:rPr lang="en-GB" b="0" baseline="0" dirty="0" smtClean="0"/>
              <a:t>pupils could look at their surnames and search online for the origins of that name.  If some are BME, or recently arrived in the UK it may be obvious where they names originate.</a:t>
            </a:r>
            <a:r>
              <a:rPr lang="en-GB" b="1" baseline="0" dirty="0" smtClean="0"/>
              <a:t> </a:t>
            </a:r>
            <a:r>
              <a:rPr lang="en-GB" b="0" baseline="0" dirty="0" smtClean="0"/>
              <a:t>They could be asked what the queen’s family name is. Pupils of African Caribbean heritage will have European names despite their African heritage – this is because when slavery was abolished people were given the name of the plantation owners as there was no record of any African surnames. You may want to discuss this. Do it in the context of slavery being imposed with brute force and the shame/condemnation not being on the enslaved but on the enslavers. </a:t>
            </a:r>
          </a:p>
          <a:p>
            <a:endParaRPr lang="en-GB" b="0" baseline="0" dirty="0" smtClean="0"/>
          </a:p>
          <a:p>
            <a:r>
              <a:rPr lang="en-GB" b="0" baseline="0" dirty="0" smtClean="0"/>
              <a:t>Alternative follow-up activity – teacher selects names of famous people and pupils research their origins/ancestry or pupils </a:t>
            </a:r>
            <a:r>
              <a:rPr lang="en-GB" b="0" baseline="0" dirty="0" err="1" smtClean="0"/>
              <a:t>lokk</a:t>
            </a:r>
            <a:r>
              <a:rPr lang="en-GB" b="0" baseline="0" dirty="0" smtClean="0"/>
              <a:t> up some famous people of their choice – sometimes there will be no information on ancestry/origins but their surname can be looked up. </a:t>
            </a:r>
          </a:p>
          <a:p>
            <a:endParaRPr lang="en-GB" b="0"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12</a:t>
            </a:fld>
            <a:endParaRPr lang="en-GB"/>
          </a:p>
        </p:txBody>
      </p:sp>
    </p:spTree>
    <p:extLst>
      <p:ext uri="{BB962C8B-B14F-4D97-AF65-F5344CB8AC3E}">
        <p14:creationId xmlns:p14="http://schemas.microsoft.com/office/powerpoint/2010/main" val="354726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a time when the British</a:t>
            </a:r>
            <a:r>
              <a:rPr lang="en-GB" baseline="0" dirty="0" smtClean="0"/>
              <a:t> Isles were not populated, there were no humans living here. </a:t>
            </a:r>
          </a:p>
          <a:p>
            <a:endParaRPr lang="en-GB" dirty="0"/>
          </a:p>
        </p:txBody>
      </p:sp>
      <p:sp>
        <p:nvSpPr>
          <p:cNvPr id="4" name="Slide Number Placeholder 3"/>
          <p:cNvSpPr>
            <a:spLocks noGrp="1"/>
          </p:cNvSpPr>
          <p:nvPr>
            <p:ph type="sldNum" sz="quarter" idx="10"/>
          </p:nvPr>
        </p:nvSpPr>
        <p:spPr/>
        <p:txBody>
          <a:bodyPr/>
          <a:lstStyle/>
          <a:p>
            <a:fld id="{43AD988E-A82B-47C9-A32F-F10888EDC846}" type="slidenum">
              <a:rPr lang="en-GB" smtClean="0"/>
              <a:t>13</a:t>
            </a:fld>
            <a:endParaRPr lang="en-GB"/>
          </a:p>
        </p:txBody>
      </p:sp>
    </p:spTree>
    <p:extLst>
      <p:ext uri="{BB962C8B-B14F-4D97-AF65-F5344CB8AC3E}">
        <p14:creationId xmlns:p14="http://schemas.microsoft.com/office/powerpoint/2010/main" val="3355607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was a time when the British</a:t>
            </a:r>
            <a:r>
              <a:rPr lang="en-GB" baseline="0" dirty="0" smtClean="0"/>
              <a:t> Isles were not populated, there were no humans living here. </a:t>
            </a:r>
          </a:p>
          <a:p>
            <a:r>
              <a:rPr lang="en-GB" baseline="0" dirty="0" smtClean="0"/>
              <a:t>The earliest evidence of humans living on these islands is from </a:t>
            </a:r>
            <a:r>
              <a:rPr lang="en-GB" dirty="0" smtClean="0">
                <a:effectLst/>
              </a:rPr>
              <a:t>40,000 years</a:t>
            </a:r>
            <a:r>
              <a:rPr lang="en-GB" baseline="0" dirty="0" smtClean="0">
                <a:effectLst/>
              </a:rPr>
              <a:t> ago. However human settlement was sporadic, changes in the climate meant there were times when no humans lived here. </a:t>
            </a:r>
          </a:p>
        </p:txBody>
      </p:sp>
      <p:sp>
        <p:nvSpPr>
          <p:cNvPr id="4" name="Slide Number Placeholder 3"/>
          <p:cNvSpPr>
            <a:spLocks noGrp="1"/>
          </p:cNvSpPr>
          <p:nvPr>
            <p:ph type="sldNum" sz="quarter" idx="10"/>
          </p:nvPr>
        </p:nvSpPr>
        <p:spPr/>
        <p:txBody>
          <a:bodyPr/>
          <a:lstStyle/>
          <a:p>
            <a:fld id="{43AD988E-A82B-47C9-A32F-F10888EDC846}" type="slidenum">
              <a:rPr lang="en-GB" smtClean="0"/>
              <a:t>14</a:t>
            </a:fld>
            <a:endParaRPr lang="en-GB"/>
          </a:p>
        </p:txBody>
      </p:sp>
    </p:spTree>
    <p:extLst>
      <p:ext uri="{BB962C8B-B14F-4D97-AF65-F5344CB8AC3E}">
        <p14:creationId xmlns:p14="http://schemas.microsoft.com/office/powerpoint/2010/main" val="2810020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earliest evidence of humans living on these islands is from </a:t>
            </a:r>
            <a:r>
              <a:rPr lang="en-GB" dirty="0" smtClean="0">
                <a:effectLst/>
              </a:rPr>
              <a:t>40,000 years</a:t>
            </a:r>
            <a:r>
              <a:rPr lang="en-GB" baseline="0" dirty="0" smtClean="0">
                <a:effectLst/>
              </a:rPr>
              <a:t> ago. However human settlement was sporadic, changes in the climate meant there were times when no humans lived here. When Ice ages occurred human populations either died out or moved away.</a:t>
            </a:r>
          </a:p>
          <a:p>
            <a:endParaRPr lang="en-GB" baseline="0" dirty="0" smtClean="0">
              <a:effectLst/>
            </a:endParaRPr>
          </a:p>
          <a:p>
            <a:r>
              <a:rPr lang="en-GB" baseline="0" dirty="0" smtClean="0">
                <a:effectLst/>
              </a:rPr>
              <a:t>Uninterrupted or continuous human settlement on these islands dates from about 12,000 years ago. Everyone living on these islands is descended from people who arrived from elsewhere. </a:t>
            </a:r>
            <a:endParaRPr lang="en-GB" baseline="0" dirty="0" smtClean="0"/>
          </a:p>
        </p:txBody>
      </p:sp>
      <p:sp>
        <p:nvSpPr>
          <p:cNvPr id="4" name="Slide Number Placeholder 3"/>
          <p:cNvSpPr>
            <a:spLocks noGrp="1"/>
          </p:cNvSpPr>
          <p:nvPr>
            <p:ph type="sldNum" sz="quarter" idx="10"/>
          </p:nvPr>
        </p:nvSpPr>
        <p:spPr/>
        <p:txBody>
          <a:bodyPr/>
          <a:lstStyle/>
          <a:p>
            <a:fld id="{43AD988E-A82B-47C9-A32F-F10888EDC846}" type="slidenum">
              <a:rPr lang="en-GB" smtClean="0"/>
              <a:t>15</a:t>
            </a:fld>
            <a:endParaRPr lang="en-GB"/>
          </a:p>
        </p:txBody>
      </p:sp>
    </p:spTree>
    <p:extLst>
      <p:ext uri="{BB962C8B-B14F-4D97-AF65-F5344CB8AC3E}">
        <p14:creationId xmlns:p14="http://schemas.microsoft.com/office/powerpoint/2010/main" val="104652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AD988E-A82B-47C9-A32F-F10888EDC846}" type="slidenum">
              <a:rPr lang="en-GB" smtClean="0"/>
              <a:t>16</a:t>
            </a:fld>
            <a:endParaRPr lang="en-GB"/>
          </a:p>
        </p:txBody>
      </p:sp>
    </p:spTree>
    <p:extLst>
      <p:ext uri="{BB962C8B-B14F-4D97-AF65-F5344CB8AC3E}">
        <p14:creationId xmlns:p14="http://schemas.microsoft.com/office/powerpoint/2010/main" val="25751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As a follow-up pupils could ask their parents about any origins/ancestry for other countries. It is important that those children whose families have been rooted in one place for generations or have no traceable ancestry from elsewhere do not feel left out, emphasise that belonging to one place is also something to be proud of, being rooted in an area is great. </a:t>
            </a:r>
          </a:p>
          <a:p>
            <a:r>
              <a:rPr lang="en-GB" b="1" baseline="0" dirty="0" smtClean="0"/>
              <a:t>An alternative follow up would be to find other famous British people who have origins or ancestry </a:t>
            </a:r>
            <a:r>
              <a:rPr lang="en-GB" b="1" baseline="0" smtClean="0"/>
              <a:t>from elsewhere. </a:t>
            </a:r>
            <a:endParaRPr lang="en-GB" dirty="0"/>
          </a:p>
        </p:txBody>
      </p:sp>
      <p:sp>
        <p:nvSpPr>
          <p:cNvPr id="4" name="Slide Number Placeholder 3"/>
          <p:cNvSpPr>
            <a:spLocks noGrp="1"/>
          </p:cNvSpPr>
          <p:nvPr>
            <p:ph type="sldNum" sz="quarter" idx="10"/>
          </p:nvPr>
        </p:nvSpPr>
        <p:spPr/>
        <p:txBody>
          <a:bodyPr/>
          <a:lstStyle/>
          <a:p>
            <a:fld id="{43AD988E-A82B-47C9-A32F-F10888EDC846}" type="slidenum">
              <a:rPr lang="en-GB" smtClean="0"/>
              <a:t>17</a:t>
            </a:fld>
            <a:endParaRPr lang="en-GB"/>
          </a:p>
        </p:txBody>
      </p:sp>
    </p:spTree>
    <p:extLst>
      <p:ext uri="{BB962C8B-B14F-4D97-AF65-F5344CB8AC3E}">
        <p14:creationId xmlns:p14="http://schemas.microsoft.com/office/powerpoint/2010/main" val="347369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Ask the pupils how many of these people they recognise. </a:t>
            </a:r>
          </a:p>
          <a:p>
            <a:r>
              <a:rPr lang="en-GB" b="0" dirty="0" smtClean="0"/>
              <a:t>Ask them to talk to their partner,</a:t>
            </a:r>
            <a:r>
              <a:rPr lang="en-GB" b="0" baseline="0" dirty="0" smtClean="0"/>
              <a:t> or in a small group. Ask each pair/group who they have recognised (in some cases they may recognise without being able to name). You </a:t>
            </a:r>
            <a:r>
              <a:rPr lang="en-GB" b="0" dirty="0" smtClean="0"/>
              <a:t> can list their suggestions. </a:t>
            </a:r>
          </a:p>
          <a:p>
            <a:r>
              <a:rPr lang="en-GB" b="1" dirty="0" smtClean="0"/>
              <a:t>Ask them what they might all have in common. </a:t>
            </a:r>
            <a:r>
              <a:rPr lang="en-GB" b="0" dirty="0" smtClean="0"/>
              <a:t>If someone suggests the their</a:t>
            </a:r>
            <a:r>
              <a:rPr lang="en-GB" b="0" baseline="0" dirty="0" smtClean="0"/>
              <a:t> origins acknowledge without saying it is the correct answer – you could say it is one of the things they might have in common. </a:t>
            </a:r>
            <a:endParaRPr lang="en-GB" b="1" dirty="0" smtClean="0"/>
          </a:p>
          <a:p>
            <a:r>
              <a:rPr lang="en-GB" b="0" dirty="0" smtClean="0"/>
              <a:t>Again talking in pairs/small group, collect their suggestions – allowing some discussion and building on or dismissing each others’ suggestions. </a:t>
            </a:r>
          </a:p>
          <a:p>
            <a:endParaRPr lang="en-GB" b="0" dirty="0" smtClean="0"/>
          </a:p>
          <a:p>
            <a:r>
              <a:rPr lang="en-GB" b="1" dirty="0" smtClean="0"/>
              <a:t>Ask the pupils if they can suggest what type of jobs they might do. </a:t>
            </a:r>
            <a:r>
              <a:rPr lang="en-GB" b="0" dirty="0" smtClean="0"/>
              <a:t>The next slide explores this. </a:t>
            </a:r>
            <a:endParaRPr lang="en-GB" b="1" dirty="0" smtClean="0"/>
          </a:p>
          <a:p>
            <a:endParaRPr lang="en-GB" b="0"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3</a:t>
            </a:fld>
            <a:endParaRPr lang="en-GB"/>
          </a:p>
        </p:txBody>
      </p:sp>
    </p:spTree>
    <p:extLst>
      <p:ext uri="{BB962C8B-B14F-4D97-AF65-F5344CB8AC3E}">
        <p14:creationId xmlns:p14="http://schemas.microsoft.com/office/powerpoint/2010/main" val="97851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Now ask them if they can identify what each person does, what is their job/occupation.  Explain</a:t>
            </a:r>
            <a:r>
              <a:rPr lang="en-GB" b="1" baseline="0" dirty="0" smtClean="0"/>
              <a:t> to the children that s</a:t>
            </a:r>
            <a:r>
              <a:rPr lang="en-GB" b="1" dirty="0" smtClean="0"/>
              <a:t>ome additional jobs have been added – you can say that this is to make it a little more challenging. </a:t>
            </a:r>
          </a:p>
          <a:p>
            <a:r>
              <a:rPr lang="en-GB" b="0" dirty="0" smtClean="0"/>
              <a:t>The pupils, in a group or pairs,` should be </a:t>
            </a:r>
            <a:r>
              <a:rPr lang="en-GB" b="1" dirty="0" smtClean="0"/>
              <a:t>give a printed black and white copy of slide No 8 </a:t>
            </a:r>
            <a:r>
              <a:rPr lang="en-GB" b="0" dirty="0" smtClean="0"/>
              <a:t>and asked to work out who does which job. </a:t>
            </a:r>
          </a:p>
          <a:p>
            <a:endParaRPr lang="en-GB" b="0" dirty="0" smtClean="0"/>
          </a:p>
          <a:p>
            <a:r>
              <a:rPr lang="en-GB" b="1" dirty="0" smtClean="0"/>
              <a:t>Go through each of the jobs asking a group or pair who they think does that job. </a:t>
            </a:r>
            <a:r>
              <a:rPr lang="en-GB" b="0" dirty="0" smtClean="0"/>
              <a:t>Consider</a:t>
            </a:r>
            <a:r>
              <a:rPr lang="en-GB" b="0" baseline="0" dirty="0" smtClean="0"/>
              <a:t> asking pupils who are fairly recently arrived in the UK - who has the job of queen, who is Mayor of London.  Do ask all pupils about how they made their choices, what information did they have, what helped them decide/make a guess. You can explore with the pupils any stereotypes, prejudicial ideas they have  – through questioning – you can get them to reflect on where they got these ideas from. You can encourage other pupils to disagree and make alternative suggestions. It is good to explore both </a:t>
            </a:r>
          </a:p>
          <a:p>
            <a:endParaRPr lang="en-GB" sz="800"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4</a:t>
            </a:fld>
            <a:endParaRPr lang="en-GB"/>
          </a:p>
        </p:txBody>
      </p:sp>
    </p:spTree>
    <p:extLst>
      <p:ext uri="{BB962C8B-B14F-4D97-AF65-F5344CB8AC3E}">
        <p14:creationId xmlns:p14="http://schemas.microsoft.com/office/powerpoint/2010/main" val="171011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Now ask them if they can identify what each person does, what is their job/occupation.  Explain</a:t>
            </a:r>
            <a:r>
              <a:rPr lang="en-GB" b="1" baseline="0" dirty="0" smtClean="0"/>
              <a:t> to the children that s</a:t>
            </a:r>
            <a:r>
              <a:rPr lang="en-GB" b="1" dirty="0" smtClean="0"/>
              <a:t>ome additional jobs have been added – you can say that this is to make it a little more challenging. </a:t>
            </a:r>
          </a:p>
          <a:p>
            <a:r>
              <a:rPr lang="en-GB" b="0" dirty="0" smtClean="0"/>
              <a:t>The pupils, in a group or pairs,` should be give a printed black and white copy of the slide and asked to work out who does which job. </a:t>
            </a:r>
          </a:p>
          <a:p>
            <a:endParaRPr lang="en-GB" b="0" dirty="0" smtClean="0"/>
          </a:p>
          <a:p>
            <a:r>
              <a:rPr lang="en-GB" b="1" dirty="0" smtClean="0"/>
              <a:t>Go through each of the jobs asking a group or pair who they think does that job. </a:t>
            </a:r>
            <a:r>
              <a:rPr lang="en-GB" b="0" dirty="0" smtClean="0"/>
              <a:t>Consider</a:t>
            </a:r>
            <a:r>
              <a:rPr lang="en-GB" b="0" baseline="0" dirty="0" smtClean="0"/>
              <a:t> asking pupils who are fairly recently arrived in the UK - who has the job of queen, who is Mayor of London.  Do ask all pupils about how they made their choices, what information did they have, what helped them decide/make a guess. You can explore with the pupils any stereotypes, prejudicial ideas they have  – through questioning – you can get them to reflect on where they got these ideas from. You can encourage other pupils to disagree and make alternative suggestions. It is good to explore both </a:t>
            </a:r>
          </a:p>
          <a:p>
            <a:endParaRPr lang="en-GB" sz="800"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5</a:t>
            </a:fld>
            <a:endParaRPr lang="en-GB"/>
          </a:p>
        </p:txBody>
      </p:sp>
    </p:spTree>
    <p:extLst>
      <p:ext uri="{BB962C8B-B14F-4D97-AF65-F5344CB8AC3E}">
        <p14:creationId xmlns:p14="http://schemas.microsoft.com/office/powerpoint/2010/main" val="326978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slide reveals the answers about jobs,</a:t>
            </a:r>
            <a:r>
              <a:rPr lang="en-GB" b="1" baseline="0" dirty="0" smtClean="0"/>
              <a:t> before revealing each one choose pupils who have not spoken much to suggest the answer. Perhaps if someone is relatively recently arrived and you know they have the correct answer – it is an opportunity to get them to answer. </a:t>
            </a:r>
          </a:p>
          <a:p>
            <a:endParaRPr lang="en-GB" b="1" baseline="0" dirty="0" smtClean="0"/>
          </a:p>
          <a:p>
            <a:r>
              <a:rPr lang="en-GB" b="1" baseline="0" dirty="0" smtClean="0"/>
              <a:t>When revealing the answers you may want to explain a bit what some of the jobs are. </a:t>
            </a:r>
          </a:p>
          <a:p>
            <a:endParaRPr lang="en-GB"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6</a:t>
            </a:fld>
            <a:endParaRPr lang="en-GB"/>
          </a:p>
        </p:txBody>
      </p:sp>
    </p:spTree>
    <p:extLst>
      <p:ext uri="{BB962C8B-B14F-4D97-AF65-F5344CB8AC3E}">
        <p14:creationId xmlns:p14="http://schemas.microsoft.com/office/powerpoint/2010/main" val="417254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Ask the pupils if they can work people’s names – </a:t>
            </a:r>
            <a:r>
              <a:rPr lang="en-GB" b="0" dirty="0" smtClean="0"/>
              <a:t>in pairs/groups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Give each group/pair a copy of slide 11  </a:t>
            </a:r>
            <a:r>
              <a:rPr lang="en-GB" b="0" dirty="0" smtClean="0"/>
              <a:t>- the photocopy used for the previous activity may not</a:t>
            </a:r>
            <a:r>
              <a:rPr lang="en-GB" b="0" baseline="0" dirty="0" smtClean="0"/>
              <a:t> have enough space on it. Tell them there is one more step after this so to leave space above/under each to write something else. </a:t>
            </a:r>
            <a:endParaRPr lang="en-GB" b="1" dirty="0" smtClean="0"/>
          </a:p>
          <a:p>
            <a:endParaRPr lang="en-GB"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7</a:t>
            </a:fld>
            <a:endParaRPr lang="en-GB"/>
          </a:p>
        </p:txBody>
      </p:sp>
    </p:spTree>
    <p:extLst>
      <p:ext uri="{BB962C8B-B14F-4D97-AF65-F5344CB8AC3E}">
        <p14:creationId xmlns:p14="http://schemas.microsoft.com/office/powerpoint/2010/main" val="694654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Ask the pupils if they can work </a:t>
            </a:r>
            <a:r>
              <a:rPr lang="en-GB" b="1" dirty="0" smtClean="0"/>
              <a:t>out people’s </a:t>
            </a:r>
            <a:r>
              <a:rPr lang="en-GB" b="1" dirty="0" smtClean="0"/>
              <a:t>names – </a:t>
            </a:r>
            <a:r>
              <a:rPr lang="en-GB" b="0" dirty="0" smtClean="0"/>
              <a:t>in pairs/groups </a:t>
            </a:r>
            <a:endParaRPr lang="en-GB" b="1" dirty="0" smtClean="0"/>
          </a:p>
          <a:p>
            <a:endParaRPr lang="en-GB"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8</a:t>
            </a:fld>
            <a:endParaRPr lang="en-GB"/>
          </a:p>
        </p:txBody>
      </p:sp>
    </p:spTree>
    <p:extLst>
      <p:ext uri="{BB962C8B-B14F-4D97-AF65-F5344CB8AC3E}">
        <p14:creationId xmlns:p14="http://schemas.microsoft.com/office/powerpoint/2010/main" val="10539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slide reveals the answers – </a:t>
            </a:r>
            <a:r>
              <a:rPr lang="en-GB" b="0" dirty="0" smtClean="0"/>
              <a:t>again you could ask some pupils what they thought for each</a:t>
            </a:r>
            <a:r>
              <a:rPr lang="en-GB" b="0" baseline="0" dirty="0" smtClean="0"/>
              <a:t> one. </a:t>
            </a:r>
          </a:p>
          <a:p>
            <a:r>
              <a:rPr lang="en-GB" b="1" baseline="0" dirty="0" smtClean="0"/>
              <a:t>You could ask the pupils if some of the names were easier than others – what was it about some names? </a:t>
            </a:r>
            <a:r>
              <a:rPr lang="en-GB" b="0" baseline="0" dirty="0" smtClean="0"/>
              <a:t>If they use terms like weird or strange to talk about some names, rephrase it for them – e.g. some of the names are not very familiar, we might not be used to some of the names here in (name of town/village) – model more respectful way of expressing unfamiliarity </a:t>
            </a:r>
          </a:p>
          <a:p>
            <a:endParaRPr lang="en-GB"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9</a:t>
            </a:fld>
            <a:endParaRPr lang="en-GB"/>
          </a:p>
        </p:txBody>
      </p:sp>
    </p:spTree>
    <p:extLst>
      <p:ext uri="{BB962C8B-B14F-4D97-AF65-F5344CB8AC3E}">
        <p14:creationId xmlns:p14="http://schemas.microsoft.com/office/powerpoint/2010/main" val="418217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Ask the pupils if they have any different ideas now about what they might all have in common. </a:t>
            </a:r>
            <a:r>
              <a:rPr lang="en-GB" b="0" dirty="0" smtClean="0"/>
              <a:t>These people are</a:t>
            </a:r>
            <a:r>
              <a:rPr lang="en-GB" b="0" baseline="0" dirty="0" smtClean="0"/>
              <a:t> all living in Britain, are all British but what else might they have in common. </a:t>
            </a:r>
            <a:endParaRPr lang="en-GB" b="0" dirty="0" smtClean="0"/>
          </a:p>
          <a:p>
            <a:endParaRPr lang="en-GB" b="1" dirty="0" smtClean="0"/>
          </a:p>
          <a:p>
            <a:r>
              <a:rPr lang="en-GB" b="1" dirty="0" smtClean="0"/>
              <a:t>Acknowledgements of photos used – where required </a:t>
            </a:r>
          </a:p>
          <a:p>
            <a:r>
              <a:rPr lang="en-GB" b="0" dirty="0" smtClean="0"/>
              <a:t>Helen </a:t>
            </a:r>
            <a:r>
              <a:rPr lang="en-GB" b="0" dirty="0" err="1" smtClean="0"/>
              <a:t>Czerski</a:t>
            </a:r>
            <a:r>
              <a:rPr lang="en-GB" b="0" dirty="0" smtClean="0"/>
              <a:t>  photo by</a:t>
            </a:r>
            <a:r>
              <a:rPr lang="en-GB" b="0" baseline="0" dirty="0" smtClean="0"/>
              <a:t> </a:t>
            </a:r>
            <a:r>
              <a:rPr lang="en-GB" dirty="0" smtClean="0"/>
              <a:t>Benjamin Ellis at </a:t>
            </a:r>
            <a:r>
              <a:rPr lang="en-GB" dirty="0" smtClean="0">
                <a:hlinkClick r:id="rId3"/>
              </a:rPr>
              <a:t>http://flickr.com/photos/29034542@N00/7302576952</a:t>
            </a:r>
            <a:endParaRPr lang="en-GB" dirty="0" smtClean="0"/>
          </a:p>
          <a:p>
            <a:r>
              <a:rPr lang="en-GB" b="0" u="none" dirty="0" smtClean="0"/>
              <a:t>Sharon Osbourne</a:t>
            </a:r>
            <a:r>
              <a:rPr lang="en-GB" b="0" u="none" baseline="0" dirty="0" smtClean="0"/>
              <a:t> by Eva Rinaldi on Flickr </a:t>
            </a:r>
            <a:r>
              <a:rPr lang="en-GB" b="0" u="none" dirty="0" smtClean="0"/>
              <a:t> </a:t>
            </a:r>
          </a:p>
          <a:p>
            <a:r>
              <a:rPr lang="en-GB" b="0" u="none" dirty="0" smtClean="0"/>
              <a:t>Vanessa-Mae by </a:t>
            </a:r>
            <a:r>
              <a:rPr lang="en-GB" dirty="0" err="1" smtClean="0"/>
              <a:t>LondonPictureCapital</a:t>
            </a:r>
            <a:r>
              <a:rPr lang="en-GB" dirty="0" smtClean="0"/>
              <a:t> </a:t>
            </a:r>
            <a:r>
              <a:rPr lang="en-GB" dirty="0" smtClean="0">
                <a:hlinkClick r:id="rId4"/>
              </a:rPr>
              <a:t>http://www.flickr.com/photos/14888585@N06/15720252581/</a:t>
            </a:r>
            <a:endParaRPr lang="en-GB" dirty="0" smtClean="0"/>
          </a:p>
          <a:p>
            <a:pPr rtl="0"/>
            <a:r>
              <a:rPr lang="en-GB" dirty="0" smtClean="0"/>
              <a:t>Boris</a:t>
            </a:r>
            <a:r>
              <a:rPr lang="en-GB" baseline="0" dirty="0" smtClean="0"/>
              <a:t> </a:t>
            </a:r>
            <a:r>
              <a:rPr lang="en-GB" dirty="0" smtClean="0"/>
              <a:t>Johnson *</a:t>
            </a:r>
            <a:r>
              <a:rPr lang="en-GB" dirty="0" smtClean="0">
                <a:hlinkClick r:id="rId5" tooltip="File:Boris Johnson -opening bell at NASDAQ-14Sept2009.jpg"/>
              </a:rPr>
              <a:t>Boris Johnson -opening bell at NASDAQ-14Sept2009.jpg</a:t>
            </a:r>
            <a:r>
              <a:rPr lang="en-GB" dirty="0" smtClean="0"/>
              <a:t>: </a:t>
            </a:r>
            <a:r>
              <a:rPr lang="en-GB" dirty="0" smtClean="0">
                <a:hlinkClick r:id="rId6"/>
              </a:rPr>
              <a:t>Think London</a:t>
            </a:r>
            <a:r>
              <a:rPr lang="en-GB" baseline="0" dirty="0" smtClean="0"/>
              <a:t> </a:t>
            </a:r>
            <a:r>
              <a:rPr lang="en-GB" dirty="0" err="1" smtClean="0">
                <a:hlinkClick r:id="rId7" tooltip="User:Snowmanradio"/>
              </a:rPr>
              <a:t>Snowmanradio</a:t>
            </a:r>
            <a:r>
              <a:rPr lang="en-GB" dirty="0" smtClean="0"/>
              <a:t> (</a:t>
            </a:r>
            <a:r>
              <a:rPr lang="en-GB" dirty="0" smtClean="0">
                <a:hlinkClick r:id="rId8" tooltip="User talk:Snowmanradio"/>
              </a:rPr>
              <a:t>talk</a:t>
            </a:r>
            <a:r>
              <a:rPr lang="en-GB" dirty="0" smtClean="0"/>
              <a:t>)  </a:t>
            </a:r>
            <a:r>
              <a:rPr lang="en-GB" dirty="0" smtClean="0">
                <a:hlinkClick r:id="rId9" tooltip="User:Off2riorob"/>
              </a:rPr>
              <a:t>Off2riorob</a:t>
            </a:r>
            <a:r>
              <a:rPr lang="en-GB" dirty="0" smtClean="0"/>
              <a:t> (</a:t>
            </a:r>
            <a:r>
              <a:rPr lang="en-GB" dirty="0" smtClean="0">
                <a:hlinkClick r:id="rId10" tooltip="User talk:Off2riorob"/>
              </a:rPr>
              <a:t>talk</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HM Elizabeth II Joel Rouse/ Ministry of Defence  </a:t>
            </a:r>
            <a:r>
              <a:rPr lang="en-GB" sz="1200" kern="1200" dirty="0" smtClean="0">
                <a:solidFill>
                  <a:schemeClr val="tx1"/>
                </a:solidFill>
                <a:effectLst/>
                <a:latin typeface="+mn-lt"/>
                <a:ea typeface="+mn-ea"/>
                <a:cs typeface="+mn-cs"/>
                <a:hlinkClick r:id="rId11"/>
              </a:rPr>
              <a:t>https://www.defenceimagery.mod.uk/fotoweb/archives/5000-Current%20News/Archive%20(Navy)/RoyalNavy/2015/March/45158590.jpg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Prince</a:t>
            </a:r>
            <a:r>
              <a:rPr lang="en-GB" sz="1200" kern="1200" baseline="0" dirty="0" smtClean="0">
                <a:solidFill>
                  <a:schemeClr val="tx1"/>
                </a:solidFill>
                <a:effectLst/>
                <a:latin typeface="+mn-lt"/>
                <a:ea typeface="+mn-ea"/>
                <a:cs typeface="+mn-cs"/>
              </a:rPr>
              <a:t> Phillip </a:t>
            </a:r>
            <a:r>
              <a:rPr lang="en-GB" dirty="0" smtClean="0">
                <a:effectLst/>
                <a:hlinkClick r:id="rId12" tooltip="User:Allan warren"/>
              </a:rPr>
              <a:t>Allan warren</a:t>
            </a:r>
            <a:r>
              <a:rPr lang="en-GB" dirty="0" smtClean="0">
                <a:effectLst/>
              </a:rPr>
              <a:t> </a:t>
            </a:r>
          </a:p>
          <a:p>
            <a:r>
              <a:rPr lang="en-GB" sz="1200" kern="1200" dirty="0" smtClean="0">
                <a:solidFill>
                  <a:schemeClr val="tx1"/>
                </a:solidFill>
                <a:effectLst/>
                <a:latin typeface="+mn-lt"/>
                <a:ea typeface="+mn-ea"/>
                <a:cs typeface="+mn-cs"/>
              </a:rPr>
              <a:t>Gus John cropped photo </a:t>
            </a:r>
            <a:r>
              <a:rPr lang="en-GB" dirty="0" smtClean="0"/>
              <a:t>Ashley </a:t>
            </a:r>
            <a:r>
              <a:rPr lang="en-GB" dirty="0" err="1" smtClean="0"/>
              <a:t>Karrell</a:t>
            </a:r>
            <a:r>
              <a:rPr lang="en-GB" dirty="0" smtClean="0"/>
              <a:t> Photography (</a:t>
            </a:r>
            <a:r>
              <a:rPr lang="en-GB" dirty="0" smtClean="0">
                <a:hlinkClick r:id="rId13"/>
              </a:rPr>
              <a:t>www.ashleykarrell.com/</a:t>
            </a:r>
            <a:r>
              <a:rPr lang="en-GB" dirty="0" smtClean="0"/>
              <a:t>).</a:t>
            </a:r>
          </a:p>
          <a:p>
            <a:endParaRPr lang="en-GB" sz="1200" kern="1200" dirty="0" smtClean="0">
              <a:solidFill>
                <a:schemeClr val="tx1"/>
              </a:solidFill>
              <a:effectLst/>
              <a:latin typeface="+mn-lt"/>
              <a:ea typeface="+mn-ea"/>
              <a:cs typeface="+mn-cs"/>
            </a:endParaRPr>
          </a:p>
          <a:p>
            <a:pPr rtl="0"/>
            <a:endParaRPr lang="en-GB" dirty="0" smtClean="0"/>
          </a:p>
          <a:p>
            <a:pPr rtl="0"/>
            <a:endParaRPr lang="en-GB" dirty="0" smtClean="0"/>
          </a:p>
          <a:p>
            <a:endParaRPr lang="en-GB" b="0" u="none" dirty="0"/>
          </a:p>
        </p:txBody>
      </p:sp>
      <p:sp>
        <p:nvSpPr>
          <p:cNvPr id="4" name="Slide Number Placeholder 3"/>
          <p:cNvSpPr>
            <a:spLocks noGrp="1"/>
          </p:cNvSpPr>
          <p:nvPr>
            <p:ph type="sldNum" sz="quarter" idx="10"/>
          </p:nvPr>
        </p:nvSpPr>
        <p:spPr/>
        <p:txBody>
          <a:bodyPr/>
          <a:lstStyle/>
          <a:p>
            <a:fld id="{43AD988E-A82B-47C9-A32F-F10888EDC846}" type="slidenum">
              <a:rPr lang="en-GB" smtClean="0"/>
              <a:t>10</a:t>
            </a:fld>
            <a:endParaRPr lang="en-GB"/>
          </a:p>
        </p:txBody>
      </p:sp>
    </p:spTree>
    <p:extLst>
      <p:ext uri="{BB962C8B-B14F-4D97-AF65-F5344CB8AC3E}">
        <p14:creationId xmlns:p14="http://schemas.microsoft.com/office/powerpoint/2010/main" val="75560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921C3C-1A50-4E55-AA49-4524F19C76D9}" type="datetimeFigureOut">
              <a:rPr lang="en-GB" smtClean="0"/>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216411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921C3C-1A50-4E55-AA49-4524F19C76D9}" type="datetimeFigureOut">
              <a:rPr lang="en-GB" smtClean="0"/>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76339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921C3C-1A50-4E55-AA49-4524F19C76D9}" type="datetimeFigureOut">
              <a:rPr lang="en-GB" smtClean="0"/>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153312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921C3C-1A50-4E55-AA49-4524F19C76D9}" type="datetimeFigureOut">
              <a:rPr lang="en-GB" smtClean="0"/>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279650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21C3C-1A50-4E55-AA49-4524F19C76D9}" type="datetimeFigureOut">
              <a:rPr lang="en-GB" smtClean="0"/>
              <a:t>07/07/2015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107253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921C3C-1A50-4E55-AA49-4524F19C76D9}" type="datetimeFigureOut">
              <a:rPr lang="en-GB" smtClean="0"/>
              <a:t>07/07/2015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254358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21C3C-1A50-4E55-AA49-4524F19C76D9}" type="datetimeFigureOut">
              <a:rPr lang="en-GB" smtClean="0"/>
              <a:t>07/07/2015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338213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921C3C-1A50-4E55-AA49-4524F19C76D9}" type="datetimeFigureOut">
              <a:rPr lang="en-GB" smtClean="0"/>
              <a:t>07/07/2015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400227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21C3C-1A50-4E55-AA49-4524F19C76D9}" type="datetimeFigureOut">
              <a:rPr lang="en-GB" smtClean="0"/>
              <a:t>07/07/2015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247727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21C3C-1A50-4E55-AA49-4524F19C76D9}" type="datetimeFigureOut">
              <a:rPr lang="en-GB" smtClean="0"/>
              <a:t>07/07/2015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285967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21C3C-1A50-4E55-AA49-4524F19C76D9}" type="datetimeFigureOut">
              <a:rPr lang="en-GB" smtClean="0"/>
              <a:t>07/07/2015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65184-1E2E-4330-909C-800475DB3AF1}" type="slidenum">
              <a:rPr lang="en-GB" smtClean="0"/>
              <a:t>‹#›</a:t>
            </a:fld>
            <a:endParaRPr lang="en-GB"/>
          </a:p>
        </p:txBody>
      </p:sp>
    </p:spTree>
    <p:extLst>
      <p:ext uri="{BB962C8B-B14F-4D97-AF65-F5344CB8AC3E}">
        <p14:creationId xmlns:p14="http://schemas.microsoft.com/office/powerpoint/2010/main" val="97819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21C3C-1A50-4E55-AA49-4524F19C76D9}" type="datetimeFigureOut">
              <a:rPr lang="en-GB" smtClean="0"/>
              <a:t>07/07/2015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65184-1E2E-4330-909C-800475DB3AF1}" type="slidenum">
              <a:rPr lang="en-GB" smtClean="0"/>
              <a:t>‹#›</a:t>
            </a:fld>
            <a:endParaRPr lang="en-GB"/>
          </a:p>
        </p:txBody>
      </p:sp>
    </p:spTree>
    <p:extLst>
      <p:ext uri="{BB962C8B-B14F-4D97-AF65-F5344CB8AC3E}">
        <p14:creationId xmlns:p14="http://schemas.microsoft.com/office/powerpoint/2010/main" val="1432649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9.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10.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11.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9.jpeg"/><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5.jpeg"/><Relationship Id="rId5" Type="http://schemas.openxmlformats.org/officeDocument/2006/relationships/image" Target="../media/image2.jpeg"/><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4.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5.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6.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7.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upload.wikimedia.org/wikipedia/commons/e/e4/Gurinder_Chadha_2013.jpg" TargetMode="External"/><Relationship Id="rId13" Type="http://schemas.openxmlformats.org/officeDocument/2006/relationships/image" Target="../media/image4.jpeg"/><Relationship Id="rId18" Type="http://schemas.openxmlformats.org/officeDocument/2006/relationships/image" Target="../media/image8.jpeg"/><Relationship Id="rId3" Type="http://schemas.openxmlformats.org/officeDocument/2006/relationships/hyperlink" Target="http://upload.wikimedia.org/wikipedia/commons/7/76/Helen_Czerski_at_Thinking_Digital_2012.jpg" TargetMode="External"/><Relationship Id="rId7" Type="http://schemas.openxmlformats.org/officeDocument/2006/relationships/image" Target="../media/image2.jpeg"/><Relationship Id="rId12" Type="http://schemas.openxmlformats.org/officeDocument/2006/relationships/image" Target="../media/image6.jpeg"/><Relationship Id="rId17" Type="http://schemas.openxmlformats.org/officeDocument/2006/relationships/image" Target="../media/image5.jpeg"/><Relationship Id="rId2" Type="http://schemas.openxmlformats.org/officeDocument/2006/relationships/notesSlide" Target="../notesSlides/notesSlide8.xml"/><Relationship Id="rId16" Type="http://schemas.openxmlformats.org/officeDocument/2006/relationships/hyperlink" Target="http://upload.wikimedia.org/wikipedia/commons/e/e2/Duke_of_Edinburgh_33_Allan_Warren.jpg" TargetMode="External"/><Relationship Id="rId1" Type="http://schemas.openxmlformats.org/officeDocument/2006/relationships/slideLayout" Target="../slideLayouts/slideLayout1.xml"/><Relationship Id="rId6" Type="http://schemas.openxmlformats.org/officeDocument/2006/relationships/hyperlink" Target="http://upload.wikimedia.org/wikipedia/commons/d/d9/Monty_Panesar.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0.jpeg"/><Relationship Id="rId10" Type="http://schemas.openxmlformats.org/officeDocument/2006/relationships/hyperlink" Target="http://upload.wikimedia.org/wikipedia/commons/9/9d/Sharon_Osbourne_2,_2012.jpg" TargetMode="External"/><Relationship Id="rId4" Type="http://schemas.openxmlformats.org/officeDocument/2006/relationships/image" Target="../media/image1.jpeg"/><Relationship Id="rId9" Type="http://schemas.openxmlformats.org/officeDocument/2006/relationships/image" Target="../media/image3.jpeg"/><Relationship Id="rId14" Type="http://schemas.openxmlformats.org/officeDocument/2006/relationships/hyperlink" Target="http://upload.wikimedia.org/wikipedia/commons/5/50/Queen_Elizabeth_II_March_2015.jpg"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93741" y="1957319"/>
            <a:ext cx="6974239" cy="923330"/>
          </a:xfrm>
          <a:prstGeom prst="rect">
            <a:avLst/>
          </a:prstGeom>
          <a:noFill/>
        </p:spPr>
        <p:txBody>
          <a:bodyPr wrap="square" rtlCol="0">
            <a:spAutoFit/>
          </a:bodyPr>
          <a:lstStyle/>
          <a:p>
            <a:pPr algn="ctr"/>
            <a:r>
              <a:rPr lang="en-GB" sz="5400" b="1" dirty="0">
                <a:solidFill>
                  <a:schemeClr val="bg1"/>
                </a:solidFill>
              </a:rPr>
              <a:t>o</a:t>
            </a:r>
            <a:r>
              <a:rPr lang="en-GB" sz="5400" b="1" dirty="0" smtClean="0">
                <a:solidFill>
                  <a:schemeClr val="bg1"/>
                </a:solidFill>
              </a:rPr>
              <a:t>rigin, origins  </a:t>
            </a:r>
            <a:endParaRPr lang="en-GB" sz="5400" b="1" dirty="0">
              <a:solidFill>
                <a:schemeClr val="bg1"/>
              </a:solidFill>
            </a:endParaRPr>
          </a:p>
        </p:txBody>
      </p:sp>
      <p:sp>
        <p:nvSpPr>
          <p:cNvPr id="5" name="TextBox 4"/>
          <p:cNvSpPr txBox="1"/>
          <p:nvPr/>
        </p:nvSpPr>
        <p:spPr>
          <a:xfrm>
            <a:off x="2712953" y="733168"/>
            <a:ext cx="6135816" cy="923330"/>
          </a:xfrm>
          <a:prstGeom prst="rect">
            <a:avLst/>
          </a:prstGeom>
          <a:noFill/>
        </p:spPr>
        <p:txBody>
          <a:bodyPr wrap="square" rtlCol="0">
            <a:spAutoFit/>
          </a:bodyPr>
          <a:lstStyle/>
          <a:p>
            <a:pPr algn="ctr"/>
            <a:r>
              <a:rPr lang="en-GB" sz="5400" b="1" dirty="0" smtClean="0">
                <a:solidFill>
                  <a:schemeClr val="bg1"/>
                </a:solidFill>
              </a:rPr>
              <a:t>ancestor, ancestry  </a:t>
            </a:r>
            <a:endParaRPr lang="en-GB" sz="5400" b="1" dirty="0">
              <a:solidFill>
                <a:schemeClr val="bg1"/>
              </a:solidFill>
            </a:endParaRPr>
          </a:p>
        </p:txBody>
      </p:sp>
      <p:sp>
        <p:nvSpPr>
          <p:cNvPr id="6" name="TextBox 5"/>
          <p:cNvSpPr txBox="1"/>
          <p:nvPr/>
        </p:nvSpPr>
        <p:spPr>
          <a:xfrm>
            <a:off x="4068297" y="3181470"/>
            <a:ext cx="3425125" cy="923330"/>
          </a:xfrm>
          <a:prstGeom prst="rect">
            <a:avLst/>
          </a:prstGeom>
          <a:noFill/>
        </p:spPr>
        <p:txBody>
          <a:bodyPr wrap="square" rtlCol="0">
            <a:spAutoFit/>
          </a:bodyPr>
          <a:lstStyle/>
          <a:p>
            <a:pPr algn="ctr"/>
            <a:r>
              <a:rPr lang="en-GB" sz="5400" b="1" dirty="0" smtClean="0">
                <a:solidFill>
                  <a:schemeClr val="bg1"/>
                </a:solidFill>
              </a:rPr>
              <a:t>heritage  </a:t>
            </a:r>
            <a:endParaRPr lang="en-GB" sz="5400" b="1" dirty="0">
              <a:solidFill>
                <a:schemeClr val="bg1"/>
              </a:solidFill>
            </a:endParaRPr>
          </a:p>
        </p:txBody>
      </p:sp>
      <p:sp>
        <p:nvSpPr>
          <p:cNvPr id="7" name="TextBox 6"/>
          <p:cNvSpPr txBox="1"/>
          <p:nvPr/>
        </p:nvSpPr>
        <p:spPr>
          <a:xfrm>
            <a:off x="666427" y="4405621"/>
            <a:ext cx="10476853" cy="923330"/>
          </a:xfrm>
          <a:prstGeom prst="rect">
            <a:avLst/>
          </a:prstGeom>
          <a:noFill/>
        </p:spPr>
        <p:txBody>
          <a:bodyPr wrap="square" rtlCol="0">
            <a:spAutoFit/>
          </a:bodyPr>
          <a:lstStyle/>
          <a:p>
            <a:pPr algn="ctr"/>
            <a:r>
              <a:rPr lang="en-GB" sz="5400" b="1" dirty="0">
                <a:solidFill>
                  <a:schemeClr val="bg1"/>
                </a:solidFill>
              </a:rPr>
              <a:t>d</a:t>
            </a:r>
            <a:r>
              <a:rPr lang="en-GB" sz="5400" b="1" dirty="0" smtClean="0">
                <a:solidFill>
                  <a:schemeClr val="bg1"/>
                </a:solidFill>
              </a:rPr>
              <a:t>escend from, descendants    </a:t>
            </a:r>
            <a:endParaRPr lang="en-GB" sz="5400" b="1" dirty="0">
              <a:solidFill>
                <a:schemeClr val="bg1"/>
              </a:solidFill>
            </a:endParaRPr>
          </a:p>
        </p:txBody>
      </p:sp>
    </p:spTree>
    <p:extLst>
      <p:ext uri="{BB962C8B-B14F-4D97-AF65-F5344CB8AC3E}">
        <p14:creationId xmlns:p14="http://schemas.microsoft.com/office/powerpoint/2010/main" val="30154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76323" y="2065822"/>
            <a:ext cx="2222325" cy="1200329"/>
          </a:xfrm>
          <a:prstGeom prst="rect">
            <a:avLst/>
          </a:prstGeom>
        </p:spPr>
        <p:txBody>
          <a:bodyPr wrap="square">
            <a:spAutoFit/>
          </a:bodyPr>
          <a:lstStyle/>
          <a:p>
            <a:pPr algn="ctr"/>
            <a:r>
              <a:rPr lang="en-GB" b="1" dirty="0" smtClean="0">
                <a:solidFill>
                  <a:schemeClr val="bg1"/>
                </a:solidFill>
              </a:rPr>
              <a:t>Helen </a:t>
            </a:r>
            <a:r>
              <a:rPr lang="en-GB" b="1" dirty="0" err="1" smtClean="0">
                <a:solidFill>
                  <a:schemeClr val="bg1"/>
                </a:solidFill>
              </a:rPr>
              <a:t>Czerski</a:t>
            </a:r>
            <a:r>
              <a:rPr lang="en-GB" b="1" dirty="0" smtClean="0">
                <a:solidFill>
                  <a:schemeClr val="bg1"/>
                </a:solidFill>
              </a:rPr>
              <a:t> </a:t>
            </a:r>
            <a:r>
              <a:rPr lang="en-GB" b="1" dirty="0">
                <a:solidFill>
                  <a:schemeClr val="bg1"/>
                </a:solidFill>
              </a:rPr>
              <a:t>O</a:t>
            </a:r>
            <a:r>
              <a:rPr lang="en-GB" b="1" dirty="0" smtClean="0">
                <a:solidFill>
                  <a:schemeClr val="bg1"/>
                </a:solidFill>
              </a:rPr>
              <a:t>ceanographer, physicist and broadcaster</a:t>
            </a:r>
            <a:endParaRPr lang="en-GB" b="1" dirty="0">
              <a:solidFill>
                <a:schemeClr val="bg1"/>
              </a:solidFill>
            </a:endParaRPr>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2846843" y="2060813"/>
            <a:ext cx="2047886" cy="923330"/>
          </a:xfrm>
          <a:prstGeom prst="rect">
            <a:avLst/>
          </a:prstGeom>
        </p:spPr>
        <p:txBody>
          <a:bodyPr wrap="square">
            <a:spAutoFit/>
          </a:bodyPr>
          <a:lstStyle/>
          <a:p>
            <a:pPr algn="ctr"/>
            <a:r>
              <a:rPr lang="en-GB" b="1" dirty="0" err="1" smtClean="0">
                <a:solidFill>
                  <a:schemeClr val="bg1"/>
                </a:solidFill>
              </a:rPr>
              <a:t>Rushanara</a:t>
            </a:r>
            <a:r>
              <a:rPr lang="en-GB" b="1" dirty="0" smtClean="0">
                <a:solidFill>
                  <a:schemeClr val="bg1"/>
                </a:solidFill>
              </a:rPr>
              <a:t> Ali Politician, Labour MP</a:t>
            </a:r>
            <a:endParaRPr lang="en-GB" b="1" dirty="0">
              <a:solidFill>
                <a:schemeClr val="bg1"/>
              </a:solidFill>
            </a:endParaRPr>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422320" y="283278"/>
            <a:ext cx="1402540" cy="1791236"/>
          </a:xfrm>
          <a:prstGeom prst="rect">
            <a:avLst/>
          </a:prstGeom>
          <a:noFill/>
          <a:ln>
            <a:noFill/>
          </a:ln>
        </p:spPr>
      </p:pic>
      <p:sp>
        <p:nvSpPr>
          <p:cNvPr id="9" name="Rectangle 8"/>
          <p:cNvSpPr/>
          <p:nvPr/>
        </p:nvSpPr>
        <p:spPr>
          <a:xfrm>
            <a:off x="5100553" y="2074568"/>
            <a:ext cx="2107071" cy="1200329"/>
          </a:xfrm>
          <a:prstGeom prst="rect">
            <a:avLst/>
          </a:prstGeom>
        </p:spPr>
        <p:txBody>
          <a:bodyPr wrap="square">
            <a:spAutoFit/>
          </a:bodyPr>
          <a:lstStyle/>
          <a:p>
            <a:pPr algn="ctr"/>
            <a:r>
              <a:rPr lang="en-GB" b="1" dirty="0" smtClean="0">
                <a:solidFill>
                  <a:schemeClr val="bg1"/>
                </a:solidFill>
              </a:rPr>
              <a:t>Monty </a:t>
            </a:r>
            <a:r>
              <a:rPr lang="en-GB" b="1" dirty="0" err="1" smtClean="0">
                <a:solidFill>
                  <a:schemeClr val="bg1"/>
                </a:solidFill>
              </a:rPr>
              <a:t>Panesar</a:t>
            </a:r>
            <a:endParaRPr lang="en-GB" b="1" dirty="0" smtClean="0">
              <a:solidFill>
                <a:schemeClr val="bg1"/>
              </a:solidFill>
            </a:endParaRPr>
          </a:p>
          <a:p>
            <a:pPr algn="ctr"/>
            <a:r>
              <a:rPr lang="en-GB" b="1" dirty="0" smtClean="0">
                <a:solidFill>
                  <a:schemeClr val="bg1"/>
                </a:solidFill>
              </a:rPr>
              <a:t>English international cricketer</a:t>
            </a:r>
            <a:endParaRPr lang="en-GB" b="1" dirty="0">
              <a:solidFill>
                <a:schemeClr val="bg1"/>
              </a:solidFill>
            </a:endParaRPr>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413448" y="2074568"/>
            <a:ext cx="2213368" cy="646331"/>
          </a:xfrm>
          <a:prstGeom prst="rect">
            <a:avLst/>
          </a:prstGeom>
        </p:spPr>
        <p:txBody>
          <a:bodyPr wrap="square">
            <a:spAutoFit/>
          </a:bodyPr>
          <a:lstStyle/>
          <a:p>
            <a:pPr algn="ctr"/>
            <a:r>
              <a:rPr lang="en-GB" b="1" dirty="0" err="1" smtClean="0">
                <a:solidFill>
                  <a:schemeClr val="bg1"/>
                </a:solidFill>
              </a:rPr>
              <a:t>Gurinder</a:t>
            </a:r>
            <a:r>
              <a:rPr lang="en-GB" b="1" dirty="0" smtClean="0">
                <a:solidFill>
                  <a:schemeClr val="bg1"/>
                </a:solidFill>
              </a:rPr>
              <a:t> Chadha</a:t>
            </a:r>
          </a:p>
          <a:p>
            <a:pPr algn="ctr"/>
            <a:r>
              <a:rPr lang="en-GB" b="1" dirty="0" smtClean="0">
                <a:solidFill>
                  <a:schemeClr val="bg1"/>
                </a:solidFill>
              </a:rPr>
              <a:t>Film director</a:t>
            </a:r>
            <a:endParaRPr lang="en-GB" b="1" dirty="0">
              <a:solidFill>
                <a:schemeClr val="bg1"/>
              </a:solidFill>
            </a:endParaRP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9738767" y="2060813"/>
            <a:ext cx="2166361" cy="923330"/>
          </a:xfrm>
          <a:prstGeom prst="rect">
            <a:avLst/>
          </a:prstGeom>
        </p:spPr>
        <p:txBody>
          <a:bodyPr wrap="square">
            <a:spAutoFit/>
          </a:bodyPr>
          <a:lstStyle/>
          <a:p>
            <a:pPr algn="ctr"/>
            <a:r>
              <a:rPr lang="en-GB" b="1" u="none" dirty="0" smtClean="0">
                <a:solidFill>
                  <a:schemeClr val="bg1"/>
                </a:solidFill>
              </a:rPr>
              <a:t>Sharon Osbourne  TV presenter, businesswoman</a:t>
            </a:r>
            <a:endParaRPr lang="en-GB" b="1" dirty="0">
              <a:solidFill>
                <a:schemeClr val="bg1"/>
              </a:solidFill>
            </a:endParaRPr>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42188" y="3630473"/>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276323" y="5408007"/>
            <a:ext cx="1966738" cy="646331"/>
          </a:xfrm>
          <a:prstGeom prst="rect">
            <a:avLst/>
          </a:prstGeom>
        </p:spPr>
        <p:txBody>
          <a:bodyPr wrap="square">
            <a:spAutoFit/>
          </a:bodyPr>
          <a:lstStyle/>
          <a:p>
            <a:pPr algn="ctr"/>
            <a:r>
              <a:rPr lang="en-GB" b="1" u="none" dirty="0" smtClean="0">
                <a:solidFill>
                  <a:schemeClr val="bg1"/>
                </a:solidFill>
              </a:rPr>
              <a:t>Vanessa-Mae classical violinist</a:t>
            </a:r>
            <a:endParaRPr lang="en-GB" b="1"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77179" y="3630471"/>
            <a:ext cx="1583848" cy="1777535"/>
          </a:xfrm>
          <a:prstGeom prst="rect">
            <a:avLst/>
          </a:prstGeom>
          <a:noFill/>
          <a:ln>
            <a:noFill/>
          </a:ln>
        </p:spPr>
      </p:pic>
      <p:sp>
        <p:nvSpPr>
          <p:cNvPr id="18" name="Rectangle 17"/>
          <p:cNvSpPr/>
          <p:nvPr/>
        </p:nvSpPr>
        <p:spPr>
          <a:xfrm>
            <a:off x="2615936" y="5411878"/>
            <a:ext cx="2053325" cy="646331"/>
          </a:xfrm>
          <a:prstGeom prst="rect">
            <a:avLst/>
          </a:prstGeom>
        </p:spPr>
        <p:txBody>
          <a:bodyPr wrap="square">
            <a:spAutoFit/>
          </a:bodyPr>
          <a:lstStyle/>
          <a:p>
            <a:pPr algn="ctr"/>
            <a:r>
              <a:rPr lang="en-GB" b="1" dirty="0" smtClean="0">
                <a:solidFill>
                  <a:schemeClr val="bg1"/>
                </a:solidFill>
              </a:rPr>
              <a:t>Boris Johnson Mayor of London, </a:t>
            </a:r>
            <a:endParaRPr lang="en-GB" b="1" dirty="0">
              <a:solidFill>
                <a:schemeClr val="bg1"/>
              </a:solidFill>
            </a:endParaRPr>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22320" y="3630472"/>
            <a:ext cx="1288446" cy="1777535"/>
          </a:xfrm>
          <a:prstGeom prst="rect">
            <a:avLst/>
          </a:prstGeom>
          <a:noFill/>
          <a:ln>
            <a:noFill/>
          </a:ln>
        </p:spPr>
      </p:pic>
      <p:sp>
        <p:nvSpPr>
          <p:cNvPr id="20" name="Rectangle 19"/>
          <p:cNvSpPr/>
          <p:nvPr/>
        </p:nvSpPr>
        <p:spPr>
          <a:xfrm>
            <a:off x="5049445" y="5408007"/>
            <a:ext cx="2096895" cy="646331"/>
          </a:xfrm>
          <a:prstGeom prst="rect">
            <a:avLst/>
          </a:prstGeom>
        </p:spPr>
        <p:txBody>
          <a:bodyPr wrap="square">
            <a:spAutoFit/>
          </a:bodyPr>
          <a:lstStyle/>
          <a:p>
            <a:pPr algn="ctr"/>
            <a:r>
              <a:rPr lang="en-GB" b="1" dirty="0" smtClean="0">
                <a:solidFill>
                  <a:schemeClr val="bg1"/>
                </a:solidFill>
              </a:rPr>
              <a:t>HM Elizabeth II queen of England, </a:t>
            </a:r>
            <a:endParaRPr lang="en-GB" b="1" dirty="0">
              <a:solidFill>
                <a:schemeClr val="bg1"/>
              </a:solidFill>
            </a:endParaRPr>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1846" y="3630472"/>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30871" y="5455404"/>
            <a:ext cx="2673025" cy="646331"/>
          </a:xfrm>
          <a:prstGeom prst="rect">
            <a:avLst/>
          </a:prstGeom>
        </p:spPr>
        <p:txBody>
          <a:bodyPr wrap="square">
            <a:spAutoFit/>
          </a:bodyPr>
          <a:lstStyle/>
          <a:p>
            <a:pPr algn="ctr"/>
            <a:r>
              <a:rPr lang="en-GB" b="1" dirty="0">
                <a:solidFill>
                  <a:schemeClr val="bg1"/>
                </a:solidFill>
              </a:rPr>
              <a:t>Prince </a:t>
            </a:r>
            <a:r>
              <a:rPr lang="en-GB" b="1" dirty="0" smtClean="0">
                <a:solidFill>
                  <a:schemeClr val="bg1"/>
                </a:solidFill>
              </a:rPr>
              <a:t>Philip                        Husband of queen</a:t>
            </a:r>
            <a:endParaRPr lang="en-GB" b="1" dirty="0">
              <a:solidFill>
                <a:schemeClr val="bg1"/>
              </a:solidFill>
            </a:endParaRPr>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652267" y="3630472"/>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7342286" y="5422643"/>
            <a:ext cx="2088585" cy="923330"/>
          </a:xfrm>
          <a:prstGeom prst="rect">
            <a:avLst/>
          </a:prstGeom>
        </p:spPr>
        <p:txBody>
          <a:bodyPr wrap="square">
            <a:spAutoFit/>
          </a:bodyPr>
          <a:lstStyle/>
          <a:p>
            <a:pPr algn="ctr"/>
            <a:r>
              <a:rPr lang="en-GB" b="1" dirty="0" smtClean="0">
                <a:solidFill>
                  <a:schemeClr val="bg1"/>
                </a:solidFill>
              </a:rPr>
              <a:t>Gus John</a:t>
            </a:r>
          </a:p>
          <a:p>
            <a:pPr algn="ctr"/>
            <a:r>
              <a:rPr lang="en-GB" b="1" dirty="0" smtClean="0">
                <a:solidFill>
                  <a:schemeClr val="bg1"/>
                </a:solidFill>
              </a:rPr>
              <a:t>Writer, academic, campaigner</a:t>
            </a:r>
            <a:endParaRPr lang="en-GB" b="1" dirty="0">
              <a:solidFill>
                <a:schemeClr val="bg1"/>
              </a:solidFill>
            </a:endParaRPr>
          </a:p>
        </p:txBody>
      </p:sp>
    </p:spTree>
    <p:extLst>
      <p:ext uri="{BB962C8B-B14F-4D97-AF65-F5344CB8AC3E}">
        <p14:creationId xmlns:p14="http://schemas.microsoft.com/office/powerpoint/2010/main" val="763714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100674" y="3852048"/>
            <a:ext cx="1850636" cy="369332"/>
          </a:xfrm>
          <a:prstGeom prst="rect">
            <a:avLst/>
          </a:prstGeom>
        </p:spPr>
        <p:txBody>
          <a:bodyPr wrap="square">
            <a:spAutoFit/>
          </a:bodyPr>
          <a:lstStyle/>
          <a:p>
            <a:pPr algn="ctr"/>
            <a:r>
              <a:rPr lang="en-GB" b="1" dirty="0" smtClean="0">
                <a:solidFill>
                  <a:schemeClr val="bg1"/>
                </a:solidFill>
              </a:rPr>
              <a:t>Polish origins </a:t>
            </a:r>
            <a:endParaRPr lang="en-GB" dirty="0">
              <a:solidFill>
                <a:schemeClr val="bg1"/>
              </a:solidFill>
            </a:endParaRPr>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9981648" y="2613935"/>
            <a:ext cx="1658695" cy="646331"/>
          </a:xfrm>
          <a:prstGeom prst="rect">
            <a:avLst/>
          </a:prstGeom>
        </p:spPr>
        <p:txBody>
          <a:bodyPr wrap="square">
            <a:spAutoFit/>
          </a:bodyPr>
          <a:lstStyle/>
          <a:p>
            <a:pPr algn="ctr"/>
            <a:r>
              <a:rPr lang="en-GB" b="1" dirty="0">
                <a:solidFill>
                  <a:schemeClr val="bg1"/>
                </a:solidFill>
              </a:rPr>
              <a:t>b</a:t>
            </a:r>
            <a:r>
              <a:rPr lang="en-GB" b="1" dirty="0" smtClean="0">
                <a:solidFill>
                  <a:schemeClr val="bg1"/>
                </a:solidFill>
              </a:rPr>
              <a:t>orn in Bangladesh </a:t>
            </a:r>
            <a:endParaRPr lang="en-GB" dirty="0">
              <a:solidFill>
                <a:schemeClr val="bg1"/>
              </a:solidFill>
            </a:endParaRPr>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379729" y="283278"/>
            <a:ext cx="1402540" cy="1791236"/>
          </a:xfrm>
          <a:prstGeom prst="rect">
            <a:avLst/>
          </a:prstGeom>
          <a:noFill/>
          <a:ln>
            <a:noFill/>
          </a:ln>
        </p:spPr>
      </p:pic>
      <p:sp>
        <p:nvSpPr>
          <p:cNvPr id="9" name="Rectangle 8"/>
          <p:cNvSpPr/>
          <p:nvPr/>
        </p:nvSpPr>
        <p:spPr>
          <a:xfrm>
            <a:off x="347117" y="3852049"/>
            <a:ext cx="1626445" cy="646331"/>
          </a:xfrm>
          <a:prstGeom prst="rect">
            <a:avLst/>
          </a:prstGeom>
        </p:spPr>
        <p:txBody>
          <a:bodyPr wrap="square">
            <a:spAutoFit/>
          </a:bodyPr>
          <a:lstStyle/>
          <a:p>
            <a:pPr algn="ctr"/>
            <a:r>
              <a:rPr lang="en-GB" b="1" dirty="0" smtClean="0">
                <a:solidFill>
                  <a:schemeClr val="bg1"/>
                </a:solidFill>
              </a:rPr>
              <a:t>English, of Indian origin</a:t>
            </a:r>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9865542" y="3864458"/>
            <a:ext cx="1890906" cy="646331"/>
          </a:xfrm>
          <a:prstGeom prst="rect">
            <a:avLst/>
          </a:prstGeom>
        </p:spPr>
        <p:txBody>
          <a:bodyPr wrap="square">
            <a:spAutoFit/>
          </a:bodyPr>
          <a:lstStyle/>
          <a:p>
            <a:pPr algn="ctr"/>
            <a:r>
              <a:rPr lang="en-GB" b="1" dirty="0" smtClean="0">
                <a:solidFill>
                  <a:schemeClr val="bg1"/>
                </a:solidFill>
              </a:rPr>
              <a:t>born in Kenya, of Indian origins</a:t>
            </a: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2547107" y="3864458"/>
            <a:ext cx="1846623" cy="646331"/>
          </a:xfrm>
          <a:prstGeom prst="rect">
            <a:avLst/>
          </a:prstGeom>
        </p:spPr>
        <p:txBody>
          <a:bodyPr wrap="square">
            <a:spAutoFit/>
          </a:bodyPr>
          <a:lstStyle/>
          <a:p>
            <a:pPr algn="ctr"/>
            <a:r>
              <a:rPr lang="en-GB" b="1" dirty="0" smtClean="0">
                <a:solidFill>
                  <a:schemeClr val="bg1"/>
                </a:solidFill>
              </a:rPr>
              <a:t>Irish and Jewish origins </a:t>
            </a:r>
            <a:r>
              <a:rPr lang="en-GB" b="1" u="none" dirty="0" smtClean="0">
                <a:solidFill>
                  <a:schemeClr val="bg1"/>
                </a:solidFill>
              </a:rPr>
              <a:t> </a:t>
            </a:r>
            <a:endParaRPr lang="en-GB" dirty="0">
              <a:solidFill>
                <a:schemeClr val="bg1"/>
              </a:solidFill>
            </a:endParaRPr>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23491" y="4703905"/>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7409192" y="3713549"/>
            <a:ext cx="1749406" cy="923330"/>
          </a:xfrm>
          <a:prstGeom prst="rect">
            <a:avLst/>
          </a:prstGeom>
        </p:spPr>
        <p:txBody>
          <a:bodyPr wrap="square">
            <a:spAutoFit/>
          </a:bodyPr>
          <a:lstStyle/>
          <a:p>
            <a:pPr algn="ctr"/>
            <a:r>
              <a:rPr lang="en-GB" b="1" dirty="0">
                <a:solidFill>
                  <a:schemeClr val="bg1"/>
                </a:solidFill>
              </a:rPr>
              <a:t>b</a:t>
            </a:r>
            <a:r>
              <a:rPr lang="en-GB" b="1" dirty="0" smtClean="0">
                <a:solidFill>
                  <a:schemeClr val="bg1"/>
                </a:solidFill>
              </a:rPr>
              <a:t>orn in Singa</a:t>
            </a:r>
            <a:r>
              <a:rPr lang="en-GB" b="1" dirty="0">
                <a:solidFill>
                  <a:schemeClr val="bg1"/>
                </a:solidFill>
              </a:rPr>
              <a:t>p</a:t>
            </a:r>
            <a:r>
              <a:rPr lang="en-GB" b="1" dirty="0" smtClean="0">
                <a:solidFill>
                  <a:schemeClr val="bg1"/>
                </a:solidFill>
              </a:rPr>
              <a:t>ore, Thai origins </a:t>
            </a:r>
            <a:endParaRPr lang="en-GB"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62989" y="4718541"/>
            <a:ext cx="1583848" cy="1777535"/>
          </a:xfrm>
          <a:prstGeom prst="rect">
            <a:avLst/>
          </a:prstGeom>
          <a:noFill/>
          <a:ln>
            <a:noFill/>
          </a:ln>
        </p:spPr>
      </p:pic>
      <p:sp>
        <p:nvSpPr>
          <p:cNvPr id="18" name="Rectangle 17"/>
          <p:cNvSpPr/>
          <p:nvPr/>
        </p:nvSpPr>
        <p:spPr>
          <a:xfrm>
            <a:off x="7585717" y="2613935"/>
            <a:ext cx="1802075" cy="646331"/>
          </a:xfrm>
          <a:prstGeom prst="rect">
            <a:avLst/>
          </a:prstGeom>
        </p:spPr>
        <p:txBody>
          <a:bodyPr wrap="square">
            <a:spAutoFit/>
          </a:bodyPr>
          <a:lstStyle/>
          <a:p>
            <a:r>
              <a:rPr lang="en-GB" b="1" dirty="0">
                <a:solidFill>
                  <a:schemeClr val="bg1"/>
                </a:solidFill>
              </a:rPr>
              <a:t>Turkish, Russian, German ancestry</a:t>
            </a:r>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4682" y="4703904"/>
            <a:ext cx="1288446" cy="1777535"/>
          </a:xfrm>
          <a:prstGeom prst="rect">
            <a:avLst/>
          </a:prstGeom>
          <a:noFill/>
          <a:ln>
            <a:noFill/>
          </a:ln>
        </p:spPr>
      </p:pic>
      <p:sp>
        <p:nvSpPr>
          <p:cNvPr id="20" name="Rectangle 19"/>
          <p:cNvSpPr/>
          <p:nvPr/>
        </p:nvSpPr>
        <p:spPr>
          <a:xfrm>
            <a:off x="347117" y="2613935"/>
            <a:ext cx="1945707" cy="646331"/>
          </a:xfrm>
          <a:prstGeom prst="rect">
            <a:avLst/>
          </a:prstGeom>
        </p:spPr>
        <p:txBody>
          <a:bodyPr wrap="square">
            <a:spAutoFit/>
          </a:bodyPr>
          <a:lstStyle/>
          <a:p>
            <a:pPr algn="ctr"/>
            <a:r>
              <a:rPr lang="en-GB" b="1" dirty="0" smtClean="0">
                <a:solidFill>
                  <a:schemeClr val="bg1"/>
                </a:solidFill>
              </a:rPr>
              <a:t>German, Irish, Scottish ancestry </a:t>
            </a:r>
            <a:endParaRPr lang="en-GB" dirty="0">
              <a:solidFill>
                <a:schemeClr val="bg1"/>
              </a:solidFill>
            </a:endParaRPr>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4426" y="4680205"/>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61583" y="2501616"/>
            <a:ext cx="2030278" cy="923330"/>
          </a:xfrm>
          <a:prstGeom prst="rect">
            <a:avLst/>
          </a:prstGeom>
        </p:spPr>
        <p:txBody>
          <a:bodyPr wrap="square">
            <a:spAutoFit/>
          </a:bodyPr>
          <a:lstStyle/>
          <a:p>
            <a:pPr algn="ctr"/>
            <a:r>
              <a:rPr lang="en-GB" b="1" dirty="0">
                <a:solidFill>
                  <a:schemeClr val="bg1"/>
                </a:solidFill>
              </a:rPr>
              <a:t>born in </a:t>
            </a:r>
            <a:r>
              <a:rPr lang="en-GB" b="1" dirty="0" smtClean="0">
                <a:solidFill>
                  <a:schemeClr val="bg1"/>
                </a:solidFill>
              </a:rPr>
              <a:t>Greece </a:t>
            </a:r>
            <a:r>
              <a:rPr lang="en-GB" b="1" dirty="0">
                <a:solidFill>
                  <a:schemeClr val="bg1"/>
                </a:solidFill>
              </a:rPr>
              <a:t>of Greek, Russian, German ancestry</a:t>
            </a:r>
            <a:r>
              <a:rPr lang="en-GB" b="1" dirty="0" smtClean="0">
                <a:solidFill>
                  <a:schemeClr val="bg1"/>
                </a:solidFill>
              </a:rPr>
              <a:t> </a:t>
            </a:r>
            <a:endParaRPr lang="en-GB" dirty="0">
              <a:solidFill>
                <a:schemeClr val="bg1"/>
              </a:solidFill>
            </a:endParaRPr>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550973" y="4718541"/>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2820130" y="2613935"/>
            <a:ext cx="1898697" cy="646331"/>
          </a:xfrm>
          <a:prstGeom prst="rect">
            <a:avLst/>
          </a:prstGeom>
        </p:spPr>
        <p:txBody>
          <a:bodyPr wrap="square">
            <a:spAutoFit/>
          </a:bodyPr>
          <a:lstStyle/>
          <a:p>
            <a:pPr algn="ctr"/>
            <a:r>
              <a:rPr lang="en-GB" b="1" dirty="0">
                <a:solidFill>
                  <a:schemeClr val="bg1"/>
                </a:solidFill>
              </a:rPr>
              <a:t>b</a:t>
            </a:r>
            <a:r>
              <a:rPr lang="en-GB" b="1" dirty="0" smtClean="0">
                <a:solidFill>
                  <a:schemeClr val="bg1"/>
                </a:solidFill>
              </a:rPr>
              <a:t>orn in Grenada (Caribbean)</a:t>
            </a:r>
          </a:p>
        </p:txBody>
      </p:sp>
    </p:spTree>
    <p:extLst>
      <p:ext uri="{BB962C8B-B14F-4D97-AF65-F5344CB8AC3E}">
        <p14:creationId xmlns:p14="http://schemas.microsoft.com/office/powerpoint/2010/main" val="2936311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76323" y="2065822"/>
            <a:ext cx="2222325" cy="1477328"/>
          </a:xfrm>
          <a:prstGeom prst="rect">
            <a:avLst/>
          </a:prstGeom>
        </p:spPr>
        <p:txBody>
          <a:bodyPr wrap="square">
            <a:spAutoFit/>
          </a:bodyPr>
          <a:lstStyle/>
          <a:p>
            <a:pPr algn="ctr"/>
            <a:r>
              <a:rPr lang="en-GB" b="1" dirty="0" smtClean="0">
                <a:solidFill>
                  <a:schemeClr val="bg1"/>
                </a:solidFill>
              </a:rPr>
              <a:t>Helen </a:t>
            </a:r>
            <a:r>
              <a:rPr lang="en-GB" b="1" dirty="0" err="1" smtClean="0">
                <a:solidFill>
                  <a:schemeClr val="bg1"/>
                </a:solidFill>
              </a:rPr>
              <a:t>Czerski</a:t>
            </a:r>
            <a:r>
              <a:rPr lang="en-GB" b="1" dirty="0" smtClean="0">
                <a:solidFill>
                  <a:schemeClr val="bg1"/>
                </a:solidFill>
              </a:rPr>
              <a:t> </a:t>
            </a:r>
            <a:r>
              <a:rPr lang="en-GB" b="1" dirty="0">
                <a:solidFill>
                  <a:schemeClr val="bg1"/>
                </a:solidFill>
              </a:rPr>
              <a:t>O</a:t>
            </a:r>
            <a:r>
              <a:rPr lang="en-GB" b="1" dirty="0" smtClean="0">
                <a:solidFill>
                  <a:schemeClr val="bg1"/>
                </a:solidFill>
              </a:rPr>
              <a:t>ceanographer, physicist and broadcaster, of Polish origins</a:t>
            </a:r>
            <a:endParaRPr lang="en-GB" b="1" dirty="0">
              <a:solidFill>
                <a:schemeClr val="bg1"/>
              </a:solidFill>
            </a:endParaRPr>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2846843" y="2060813"/>
            <a:ext cx="2047886" cy="1200329"/>
          </a:xfrm>
          <a:prstGeom prst="rect">
            <a:avLst/>
          </a:prstGeom>
        </p:spPr>
        <p:txBody>
          <a:bodyPr wrap="square">
            <a:spAutoFit/>
          </a:bodyPr>
          <a:lstStyle/>
          <a:p>
            <a:pPr algn="ctr"/>
            <a:r>
              <a:rPr lang="en-GB" b="1" dirty="0" err="1" smtClean="0">
                <a:solidFill>
                  <a:schemeClr val="bg1"/>
                </a:solidFill>
              </a:rPr>
              <a:t>Rushanara</a:t>
            </a:r>
            <a:r>
              <a:rPr lang="en-GB" b="1" dirty="0" smtClean="0">
                <a:solidFill>
                  <a:schemeClr val="bg1"/>
                </a:solidFill>
              </a:rPr>
              <a:t> Ali Politician, Labour MP, born in </a:t>
            </a:r>
            <a:r>
              <a:rPr lang="en-GB" b="1" dirty="0" smtClean="0">
                <a:solidFill>
                  <a:schemeClr val="bg1"/>
                </a:solidFill>
              </a:rPr>
              <a:t>Bangladesh  </a:t>
            </a:r>
            <a:endParaRPr lang="en-GB" b="1" dirty="0">
              <a:solidFill>
                <a:schemeClr val="bg1"/>
              </a:solidFill>
            </a:endParaRPr>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422320" y="283278"/>
            <a:ext cx="1402540" cy="1791236"/>
          </a:xfrm>
          <a:prstGeom prst="rect">
            <a:avLst/>
          </a:prstGeom>
          <a:noFill/>
          <a:ln>
            <a:noFill/>
          </a:ln>
        </p:spPr>
      </p:pic>
      <p:sp>
        <p:nvSpPr>
          <p:cNvPr id="9" name="Rectangle 8"/>
          <p:cNvSpPr/>
          <p:nvPr/>
        </p:nvSpPr>
        <p:spPr>
          <a:xfrm>
            <a:off x="5100553" y="2074568"/>
            <a:ext cx="2107071" cy="1477328"/>
          </a:xfrm>
          <a:prstGeom prst="rect">
            <a:avLst/>
          </a:prstGeom>
        </p:spPr>
        <p:txBody>
          <a:bodyPr wrap="square">
            <a:spAutoFit/>
          </a:bodyPr>
          <a:lstStyle/>
          <a:p>
            <a:pPr algn="ctr"/>
            <a:r>
              <a:rPr lang="en-GB" b="1" dirty="0" smtClean="0">
                <a:solidFill>
                  <a:schemeClr val="bg1"/>
                </a:solidFill>
              </a:rPr>
              <a:t>Monty </a:t>
            </a:r>
            <a:r>
              <a:rPr lang="en-GB" b="1" dirty="0" err="1" smtClean="0">
                <a:solidFill>
                  <a:schemeClr val="bg1"/>
                </a:solidFill>
              </a:rPr>
              <a:t>Panesar</a:t>
            </a:r>
            <a:endParaRPr lang="en-GB" b="1" dirty="0" smtClean="0">
              <a:solidFill>
                <a:schemeClr val="bg1"/>
              </a:solidFill>
            </a:endParaRPr>
          </a:p>
          <a:p>
            <a:pPr algn="ctr"/>
            <a:r>
              <a:rPr lang="en-GB" b="1" dirty="0" smtClean="0">
                <a:solidFill>
                  <a:schemeClr val="bg1"/>
                </a:solidFill>
              </a:rPr>
              <a:t>English international cricketer, of Indian origin</a:t>
            </a:r>
            <a:endParaRPr lang="en-GB" b="1" dirty="0">
              <a:solidFill>
                <a:schemeClr val="bg1"/>
              </a:solidFill>
            </a:endParaRPr>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413448" y="2074568"/>
            <a:ext cx="2213368" cy="1200329"/>
          </a:xfrm>
          <a:prstGeom prst="rect">
            <a:avLst/>
          </a:prstGeom>
        </p:spPr>
        <p:txBody>
          <a:bodyPr wrap="square">
            <a:spAutoFit/>
          </a:bodyPr>
          <a:lstStyle/>
          <a:p>
            <a:pPr algn="ctr"/>
            <a:r>
              <a:rPr lang="en-GB" b="1" dirty="0" err="1" smtClean="0">
                <a:solidFill>
                  <a:schemeClr val="bg1"/>
                </a:solidFill>
              </a:rPr>
              <a:t>Gurinder</a:t>
            </a:r>
            <a:r>
              <a:rPr lang="en-GB" b="1" dirty="0" smtClean="0">
                <a:solidFill>
                  <a:schemeClr val="bg1"/>
                </a:solidFill>
              </a:rPr>
              <a:t> Chadha</a:t>
            </a:r>
          </a:p>
          <a:p>
            <a:pPr algn="ctr"/>
            <a:r>
              <a:rPr lang="en-GB" b="1" dirty="0" smtClean="0">
                <a:solidFill>
                  <a:schemeClr val="bg1"/>
                </a:solidFill>
              </a:rPr>
              <a:t>Film director, born in Kenya of Indian origin</a:t>
            </a:r>
            <a:endParaRPr lang="en-GB" b="1" dirty="0">
              <a:solidFill>
                <a:schemeClr val="bg1"/>
              </a:solidFill>
            </a:endParaRP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9738767" y="2060813"/>
            <a:ext cx="2166361" cy="1477328"/>
          </a:xfrm>
          <a:prstGeom prst="rect">
            <a:avLst/>
          </a:prstGeom>
        </p:spPr>
        <p:txBody>
          <a:bodyPr wrap="square">
            <a:spAutoFit/>
          </a:bodyPr>
          <a:lstStyle/>
          <a:p>
            <a:pPr algn="ctr"/>
            <a:r>
              <a:rPr lang="en-GB" b="1" u="none" dirty="0" smtClean="0">
                <a:solidFill>
                  <a:schemeClr val="bg1"/>
                </a:solidFill>
              </a:rPr>
              <a:t>Sharon Osbourne  TV presenter, businesswoman, of Irish and Jewish origins  </a:t>
            </a:r>
            <a:r>
              <a:rPr lang="en-GB" b="1" u="none" baseline="0" dirty="0" smtClean="0">
                <a:solidFill>
                  <a:schemeClr val="bg1"/>
                </a:solidFill>
              </a:rPr>
              <a:t> </a:t>
            </a:r>
            <a:endParaRPr lang="en-GB" b="1" dirty="0">
              <a:solidFill>
                <a:schemeClr val="bg1"/>
              </a:solidFill>
            </a:endParaRPr>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42188" y="3630473"/>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276323" y="5408007"/>
            <a:ext cx="1966738" cy="1200329"/>
          </a:xfrm>
          <a:prstGeom prst="rect">
            <a:avLst/>
          </a:prstGeom>
        </p:spPr>
        <p:txBody>
          <a:bodyPr wrap="square">
            <a:spAutoFit/>
          </a:bodyPr>
          <a:lstStyle/>
          <a:p>
            <a:pPr algn="ctr"/>
            <a:r>
              <a:rPr lang="en-GB" b="1" u="none" dirty="0" smtClean="0">
                <a:solidFill>
                  <a:schemeClr val="bg1"/>
                </a:solidFill>
              </a:rPr>
              <a:t>Vanessa-Mae classical violinist, born in Singapore of Thai origins </a:t>
            </a:r>
            <a:endParaRPr lang="en-GB" b="1"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77179" y="3630471"/>
            <a:ext cx="1583848" cy="1777535"/>
          </a:xfrm>
          <a:prstGeom prst="rect">
            <a:avLst/>
          </a:prstGeom>
          <a:noFill/>
          <a:ln>
            <a:noFill/>
          </a:ln>
        </p:spPr>
      </p:pic>
      <p:sp>
        <p:nvSpPr>
          <p:cNvPr id="18" name="Rectangle 17"/>
          <p:cNvSpPr/>
          <p:nvPr/>
        </p:nvSpPr>
        <p:spPr>
          <a:xfrm>
            <a:off x="2615936" y="5411878"/>
            <a:ext cx="2053325" cy="1200329"/>
          </a:xfrm>
          <a:prstGeom prst="rect">
            <a:avLst/>
          </a:prstGeom>
        </p:spPr>
        <p:txBody>
          <a:bodyPr wrap="square">
            <a:spAutoFit/>
          </a:bodyPr>
          <a:lstStyle/>
          <a:p>
            <a:pPr algn="ctr"/>
            <a:r>
              <a:rPr lang="en-GB" b="1" dirty="0" smtClean="0">
                <a:solidFill>
                  <a:schemeClr val="bg1"/>
                </a:solidFill>
              </a:rPr>
              <a:t>Boris Johnson Mayor of London, of Turkish, Russian, German ancestry </a:t>
            </a:r>
            <a:endParaRPr lang="en-GB" b="1" dirty="0">
              <a:solidFill>
                <a:schemeClr val="bg1"/>
              </a:solidFill>
            </a:endParaRPr>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22320" y="3630472"/>
            <a:ext cx="1288446" cy="1777535"/>
          </a:xfrm>
          <a:prstGeom prst="rect">
            <a:avLst/>
          </a:prstGeom>
          <a:noFill/>
          <a:ln>
            <a:noFill/>
          </a:ln>
        </p:spPr>
      </p:pic>
      <p:sp>
        <p:nvSpPr>
          <p:cNvPr id="20" name="Rectangle 19"/>
          <p:cNvSpPr/>
          <p:nvPr/>
        </p:nvSpPr>
        <p:spPr>
          <a:xfrm>
            <a:off x="5049445" y="5408007"/>
            <a:ext cx="2096895" cy="1200329"/>
          </a:xfrm>
          <a:prstGeom prst="rect">
            <a:avLst/>
          </a:prstGeom>
        </p:spPr>
        <p:txBody>
          <a:bodyPr wrap="square">
            <a:spAutoFit/>
          </a:bodyPr>
          <a:lstStyle/>
          <a:p>
            <a:pPr algn="ctr"/>
            <a:r>
              <a:rPr lang="en-GB" b="1" dirty="0" smtClean="0">
                <a:solidFill>
                  <a:schemeClr val="bg1"/>
                </a:solidFill>
              </a:rPr>
              <a:t>HM Elizabeth II queen of England, has German, Irish,  Scottish ancestry </a:t>
            </a:r>
            <a:endParaRPr lang="en-GB" b="1" dirty="0">
              <a:solidFill>
                <a:schemeClr val="bg1"/>
              </a:solidFill>
            </a:endParaRPr>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1846" y="3630472"/>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30871" y="5455404"/>
            <a:ext cx="2673025" cy="1200329"/>
          </a:xfrm>
          <a:prstGeom prst="rect">
            <a:avLst/>
          </a:prstGeom>
        </p:spPr>
        <p:txBody>
          <a:bodyPr wrap="square">
            <a:spAutoFit/>
          </a:bodyPr>
          <a:lstStyle/>
          <a:p>
            <a:pPr algn="ctr"/>
            <a:r>
              <a:rPr lang="en-GB" b="1" dirty="0">
                <a:solidFill>
                  <a:schemeClr val="bg1"/>
                </a:solidFill>
              </a:rPr>
              <a:t>Prince </a:t>
            </a:r>
            <a:r>
              <a:rPr lang="en-GB" b="1" dirty="0" smtClean="0">
                <a:solidFill>
                  <a:schemeClr val="bg1"/>
                </a:solidFill>
              </a:rPr>
              <a:t>Philip                        Husband of queen, born in  Greece of Greek, Russian, German ancestry </a:t>
            </a:r>
            <a:endParaRPr lang="en-GB" b="1" dirty="0">
              <a:solidFill>
                <a:schemeClr val="bg1"/>
              </a:solidFill>
            </a:endParaRPr>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652267" y="3630472"/>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7342286" y="5422643"/>
            <a:ext cx="2088585" cy="1200329"/>
          </a:xfrm>
          <a:prstGeom prst="rect">
            <a:avLst/>
          </a:prstGeom>
        </p:spPr>
        <p:txBody>
          <a:bodyPr wrap="square">
            <a:spAutoFit/>
          </a:bodyPr>
          <a:lstStyle/>
          <a:p>
            <a:pPr algn="ctr"/>
            <a:r>
              <a:rPr lang="en-GB" b="1" dirty="0" smtClean="0">
                <a:solidFill>
                  <a:schemeClr val="bg1"/>
                </a:solidFill>
              </a:rPr>
              <a:t>Gus John</a:t>
            </a:r>
          </a:p>
          <a:p>
            <a:pPr algn="ctr"/>
            <a:r>
              <a:rPr lang="en-GB" b="1" dirty="0" smtClean="0">
                <a:solidFill>
                  <a:schemeClr val="bg1"/>
                </a:solidFill>
              </a:rPr>
              <a:t>Writer, academic, campaigner, born in Grenada</a:t>
            </a:r>
            <a:endParaRPr lang="en-GB" b="1" dirty="0">
              <a:solidFill>
                <a:schemeClr val="bg1"/>
              </a:solidFill>
            </a:endParaRPr>
          </a:p>
        </p:txBody>
      </p:sp>
    </p:spTree>
    <p:extLst>
      <p:ext uri="{BB962C8B-B14F-4D97-AF65-F5344CB8AC3E}">
        <p14:creationId xmlns:p14="http://schemas.microsoft.com/office/powerpoint/2010/main" val="29538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6" grpId="0"/>
      <p:bldP spid="18" grpId="0"/>
      <p:bldP spid="20" grpId="0"/>
      <p:bldP spid="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657" y="0"/>
            <a:ext cx="5612685" cy="6858000"/>
          </a:xfrm>
          <a:prstGeom prst="rect">
            <a:avLst/>
          </a:prstGeom>
        </p:spPr>
      </p:pic>
      <p:sp>
        <p:nvSpPr>
          <p:cNvPr id="5" name="TextBox 4"/>
          <p:cNvSpPr txBox="1"/>
          <p:nvPr/>
        </p:nvSpPr>
        <p:spPr>
          <a:xfrm>
            <a:off x="154983" y="805911"/>
            <a:ext cx="12191999" cy="1569660"/>
          </a:xfrm>
          <a:prstGeom prst="rect">
            <a:avLst/>
          </a:prstGeom>
          <a:noFill/>
        </p:spPr>
        <p:txBody>
          <a:bodyPr wrap="square" rtlCol="0">
            <a:spAutoFit/>
          </a:bodyPr>
          <a:lstStyle/>
          <a:p>
            <a:r>
              <a:rPr lang="en-GB" sz="9600" dirty="0" smtClean="0">
                <a:solidFill>
                  <a:schemeClr val="bg1"/>
                </a:solidFill>
              </a:rPr>
              <a:t>British                      Isles </a:t>
            </a:r>
            <a:endParaRPr lang="en-GB" sz="9600" dirty="0">
              <a:solidFill>
                <a:schemeClr val="bg1"/>
              </a:solidFill>
            </a:endParaRPr>
          </a:p>
        </p:txBody>
      </p:sp>
    </p:spTree>
    <p:extLst>
      <p:ext uri="{BB962C8B-B14F-4D97-AF65-F5344CB8AC3E}">
        <p14:creationId xmlns:p14="http://schemas.microsoft.com/office/powerpoint/2010/main" val="3953061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315" y="0"/>
            <a:ext cx="5612685" cy="6858000"/>
          </a:xfrm>
          <a:prstGeom prst="rect">
            <a:avLst/>
          </a:prstGeom>
        </p:spPr>
      </p:pic>
      <p:sp>
        <p:nvSpPr>
          <p:cNvPr id="5" name="TextBox 4"/>
          <p:cNvSpPr txBox="1"/>
          <p:nvPr/>
        </p:nvSpPr>
        <p:spPr>
          <a:xfrm>
            <a:off x="154983" y="889843"/>
            <a:ext cx="6424332" cy="5078313"/>
          </a:xfrm>
          <a:prstGeom prst="rect">
            <a:avLst/>
          </a:prstGeom>
          <a:noFill/>
        </p:spPr>
        <p:txBody>
          <a:bodyPr wrap="square" rtlCol="0">
            <a:spAutoFit/>
          </a:bodyPr>
          <a:lstStyle/>
          <a:p>
            <a:pPr algn="ctr"/>
            <a:r>
              <a:rPr lang="en-GB" sz="5400" b="1" dirty="0" smtClean="0">
                <a:solidFill>
                  <a:schemeClr val="bg1"/>
                </a:solidFill>
              </a:rPr>
              <a:t>How many thousands of years ago do you think the first humans came and settled on these islands?  </a:t>
            </a:r>
            <a:endParaRPr lang="en-GB" sz="5400" b="1" dirty="0">
              <a:solidFill>
                <a:schemeClr val="bg1"/>
              </a:solidFill>
            </a:endParaRPr>
          </a:p>
        </p:txBody>
      </p:sp>
    </p:spTree>
    <p:extLst>
      <p:ext uri="{BB962C8B-B14F-4D97-AF65-F5344CB8AC3E}">
        <p14:creationId xmlns:p14="http://schemas.microsoft.com/office/powerpoint/2010/main" val="290086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315" y="0"/>
            <a:ext cx="5612685" cy="6858000"/>
          </a:xfrm>
          <a:prstGeom prst="rect">
            <a:avLst/>
          </a:prstGeom>
        </p:spPr>
      </p:pic>
      <p:sp>
        <p:nvSpPr>
          <p:cNvPr id="5" name="TextBox 4"/>
          <p:cNvSpPr txBox="1"/>
          <p:nvPr/>
        </p:nvSpPr>
        <p:spPr>
          <a:xfrm>
            <a:off x="0" y="1193702"/>
            <a:ext cx="6579315" cy="923330"/>
          </a:xfrm>
          <a:prstGeom prst="rect">
            <a:avLst/>
          </a:prstGeom>
          <a:noFill/>
        </p:spPr>
        <p:txBody>
          <a:bodyPr wrap="square" rtlCol="0">
            <a:spAutoFit/>
          </a:bodyPr>
          <a:lstStyle/>
          <a:p>
            <a:pPr algn="ctr"/>
            <a:r>
              <a:rPr lang="en-GB" sz="5400" b="1" dirty="0" smtClean="0">
                <a:solidFill>
                  <a:schemeClr val="bg1"/>
                </a:solidFill>
              </a:rPr>
              <a:t>40,000 years ago  </a:t>
            </a:r>
            <a:endParaRPr lang="en-GB" sz="5400" b="1" dirty="0">
              <a:solidFill>
                <a:schemeClr val="bg1"/>
              </a:solidFill>
            </a:endParaRPr>
          </a:p>
        </p:txBody>
      </p:sp>
      <p:sp>
        <p:nvSpPr>
          <p:cNvPr id="6" name="TextBox 5"/>
          <p:cNvSpPr txBox="1"/>
          <p:nvPr/>
        </p:nvSpPr>
        <p:spPr>
          <a:xfrm>
            <a:off x="0" y="3047263"/>
            <a:ext cx="6579315" cy="2585323"/>
          </a:xfrm>
          <a:prstGeom prst="rect">
            <a:avLst/>
          </a:prstGeom>
          <a:noFill/>
        </p:spPr>
        <p:txBody>
          <a:bodyPr wrap="square" rtlCol="0">
            <a:spAutoFit/>
          </a:bodyPr>
          <a:lstStyle/>
          <a:p>
            <a:pPr algn="ctr"/>
            <a:r>
              <a:rPr lang="en-GB" sz="5400" b="1" dirty="0" smtClean="0">
                <a:solidFill>
                  <a:schemeClr val="bg1"/>
                </a:solidFill>
              </a:rPr>
              <a:t>Continuous settlement 12,000 years ago  </a:t>
            </a:r>
            <a:endParaRPr lang="en-GB" sz="5400" b="1" dirty="0">
              <a:solidFill>
                <a:schemeClr val="bg1"/>
              </a:solidFill>
            </a:endParaRPr>
          </a:p>
        </p:txBody>
      </p:sp>
    </p:spTree>
    <p:extLst>
      <p:ext uri="{BB962C8B-B14F-4D97-AF65-F5344CB8AC3E}">
        <p14:creationId xmlns:p14="http://schemas.microsoft.com/office/powerpoint/2010/main" val="131261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612685" cy="6858000"/>
          </a:xfrm>
          <a:prstGeom prst="rect">
            <a:avLst/>
          </a:prstGeom>
        </p:spPr>
      </p:pic>
      <p:sp>
        <p:nvSpPr>
          <p:cNvPr id="6" name="TextBox 5"/>
          <p:cNvSpPr txBox="1"/>
          <p:nvPr/>
        </p:nvSpPr>
        <p:spPr>
          <a:xfrm>
            <a:off x="5612685" y="382012"/>
            <a:ext cx="6579315" cy="6093976"/>
          </a:xfrm>
          <a:prstGeom prst="rect">
            <a:avLst/>
          </a:prstGeom>
          <a:noFill/>
        </p:spPr>
        <p:txBody>
          <a:bodyPr wrap="square" rtlCol="0">
            <a:spAutoFit/>
          </a:bodyPr>
          <a:lstStyle/>
          <a:p>
            <a:pPr algn="ctr"/>
            <a:r>
              <a:rPr lang="en-GB" sz="4800" dirty="0" smtClean="0">
                <a:solidFill>
                  <a:schemeClr val="bg1"/>
                </a:solidFill>
              </a:rPr>
              <a:t>Every </a:t>
            </a:r>
            <a:r>
              <a:rPr lang="en-GB" sz="4800" dirty="0">
                <a:solidFill>
                  <a:schemeClr val="bg1"/>
                </a:solidFill>
              </a:rPr>
              <a:t>single </a:t>
            </a:r>
            <a:r>
              <a:rPr lang="en-GB" sz="4800" dirty="0" smtClean="0">
                <a:solidFill>
                  <a:schemeClr val="bg1"/>
                </a:solidFill>
              </a:rPr>
              <a:t>person </a:t>
            </a:r>
            <a:r>
              <a:rPr lang="en-GB" sz="4800" dirty="0">
                <a:solidFill>
                  <a:schemeClr val="bg1"/>
                </a:solidFill>
              </a:rPr>
              <a:t>living on these islands is descended from people who arrived here from </a:t>
            </a:r>
            <a:r>
              <a:rPr lang="en-GB" sz="4800" dirty="0" smtClean="0">
                <a:solidFill>
                  <a:schemeClr val="bg1"/>
                </a:solidFill>
              </a:rPr>
              <a:t>elsewhere, it may be from a long way back but we are all, in a sense,  immigrants. </a:t>
            </a:r>
            <a:endParaRPr lang="en-GB" sz="4800" b="1" dirty="0">
              <a:solidFill>
                <a:schemeClr val="bg1"/>
              </a:solidFill>
            </a:endParaRPr>
          </a:p>
        </p:txBody>
      </p:sp>
    </p:spTree>
    <p:extLst>
      <p:ext uri="{BB962C8B-B14F-4D97-AF65-F5344CB8AC3E}">
        <p14:creationId xmlns:p14="http://schemas.microsoft.com/office/powerpoint/2010/main" val="22566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293741" y="1957319"/>
            <a:ext cx="6974239" cy="923330"/>
          </a:xfrm>
          <a:prstGeom prst="rect">
            <a:avLst/>
          </a:prstGeom>
          <a:noFill/>
        </p:spPr>
        <p:txBody>
          <a:bodyPr wrap="square" rtlCol="0">
            <a:spAutoFit/>
          </a:bodyPr>
          <a:lstStyle/>
          <a:p>
            <a:pPr algn="ctr"/>
            <a:r>
              <a:rPr lang="en-GB" sz="5400" b="1" dirty="0">
                <a:solidFill>
                  <a:schemeClr val="bg1"/>
                </a:solidFill>
              </a:rPr>
              <a:t>o</a:t>
            </a:r>
            <a:r>
              <a:rPr lang="en-GB" sz="5400" b="1" dirty="0" smtClean="0">
                <a:solidFill>
                  <a:schemeClr val="bg1"/>
                </a:solidFill>
              </a:rPr>
              <a:t>rigin, origins  </a:t>
            </a:r>
            <a:endParaRPr lang="en-GB" sz="5400" b="1" dirty="0">
              <a:solidFill>
                <a:schemeClr val="bg1"/>
              </a:solidFill>
            </a:endParaRPr>
          </a:p>
        </p:txBody>
      </p:sp>
      <p:sp>
        <p:nvSpPr>
          <p:cNvPr id="5" name="TextBox 4"/>
          <p:cNvSpPr txBox="1"/>
          <p:nvPr/>
        </p:nvSpPr>
        <p:spPr>
          <a:xfrm>
            <a:off x="2712953" y="733168"/>
            <a:ext cx="6135816" cy="923330"/>
          </a:xfrm>
          <a:prstGeom prst="rect">
            <a:avLst/>
          </a:prstGeom>
          <a:noFill/>
        </p:spPr>
        <p:txBody>
          <a:bodyPr wrap="square" rtlCol="0">
            <a:spAutoFit/>
          </a:bodyPr>
          <a:lstStyle/>
          <a:p>
            <a:pPr algn="ctr"/>
            <a:r>
              <a:rPr lang="en-GB" sz="5400" b="1" dirty="0" smtClean="0">
                <a:solidFill>
                  <a:schemeClr val="bg1"/>
                </a:solidFill>
              </a:rPr>
              <a:t>ancestor, ancestry  </a:t>
            </a:r>
            <a:endParaRPr lang="en-GB" sz="5400" b="1" dirty="0">
              <a:solidFill>
                <a:schemeClr val="bg1"/>
              </a:solidFill>
            </a:endParaRPr>
          </a:p>
        </p:txBody>
      </p:sp>
      <p:sp>
        <p:nvSpPr>
          <p:cNvPr id="6" name="TextBox 5"/>
          <p:cNvSpPr txBox="1"/>
          <p:nvPr/>
        </p:nvSpPr>
        <p:spPr>
          <a:xfrm>
            <a:off x="4068297" y="3181470"/>
            <a:ext cx="3425125" cy="923330"/>
          </a:xfrm>
          <a:prstGeom prst="rect">
            <a:avLst/>
          </a:prstGeom>
          <a:noFill/>
        </p:spPr>
        <p:txBody>
          <a:bodyPr wrap="square" rtlCol="0">
            <a:spAutoFit/>
          </a:bodyPr>
          <a:lstStyle/>
          <a:p>
            <a:pPr algn="ctr"/>
            <a:r>
              <a:rPr lang="en-GB" sz="5400" b="1" dirty="0" smtClean="0">
                <a:solidFill>
                  <a:schemeClr val="bg1"/>
                </a:solidFill>
              </a:rPr>
              <a:t>heritage  </a:t>
            </a:r>
            <a:endParaRPr lang="en-GB" sz="5400" b="1" dirty="0">
              <a:solidFill>
                <a:schemeClr val="bg1"/>
              </a:solidFill>
            </a:endParaRPr>
          </a:p>
        </p:txBody>
      </p:sp>
      <p:sp>
        <p:nvSpPr>
          <p:cNvPr id="7" name="TextBox 6"/>
          <p:cNvSpPr txBox="1"/>
          <p:nvPr/>
        </p:nvSpPr>
        <p:spPr>
          <a:xfrm>
            <a:off x="666427" y="4405621"/>
            <a:ext cx="10476853" cy="923330"/>
          </a:xfrm>
          <a:prstGeom prst="rect">
            <a:avLst/>
          </a:prstGeom>
          <a:noFill/>
        </p:spPr>
        <p:txBody>
          <a:bodyPr wrap="square" rtlCol="0">
            <a:spAutoFit/>
          </a:bodyPr>
          <a:lstStyle/>
          <a:p>
            <a:pPr algn="ctr"/>
            <a:r>
              <a:rPr lang="en-GB" sz="5400" b="1" dirty="0">
                <a:solidFill>
                  <a:schemeClr val="bg1"/>
                </a:solidFill>
              </a:rPr>
              <a:t>d</a:t>
            </a:r>
            <a:r>
              <a:rPr lang="en-GB" sz="5400" b="1" dirty="0" smtClean="0">
                <a:solidFill>
                  <a:schemeClr val="bg1"/>
                </a:solidFill>
              </a:rPr>
              <a:t>escend from, descendants    </a:t>
            </a:r>
            <a:endParaRPr lang="en-GB" sz="5400" b="1" dirty="0">
              <a:solidFill>
                <a:schemeClr val="bg1"/>
              </a:solidFill>
            </a:endParaRPr>
          </a:p>
        </p:txBody>
      </p:sp>
    </p:spTree>
    <p:extLst>
      <p:ext uri="{BB962C8B-B14F-4D97-AF65-F5344CB8AC3E}">
        <p14:creationId xmlns:p14="http://schemas.microsoft.com/office/powerpoint/2010/main" val="2751065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279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Helen Czerski at Thinking Digital 2012.jpg"/>
          <p:cNvPicPr/>
          <p:nvPr/>
        </p:nvPicPr>
        <p:blipFill rotWithShape="1">
          <a:blip r:embed="rId3">
            <a:extLst>
              <a:ext uri="{28A0092B-C50C-407E-A947-70E740481C1C}">
                <a14:useLocalDpi xmlns:a14="http://schemas.microsoft.com/office/drawing/2010/main" val="0"/>
              </a:ext>
            </a:extLst>
          </a:blip>
          <a:srcRect l="24723" r="28469" b="33156"/>
          <a:stretch/>
        </p:blipFill>
        <p:spPr bwMode="auto">
          <a:xfrm>
            <a:off x="9716169" y="3409627"/>
            <a:ext cx="3271412" cy="3448372"/>
          </a:xfrm>
          <a:prstGeom prst="rect">
            <a:avLst/>
          </a:prstGeom>
          <a:noFill/>
          <a:ln>
            <a:noFill/>
          </a:ln>
          <a:extLst>
            <a:ext uri="{53640926-AAD7-44D8-BBD7-CCE9431645EC}">
              <a14:shadowObscured xmlns:a14="http://schemas.microsoft.com/office/drawing/2010/main"/>
            </a:ext>
          </a:extLst>
        </p:spPr>
      </p:pic>
      <p:pic>
        <p:nvPicPr>
          <p:cNvPr id="8" name="Picture 7" descr="File:Monty Panesar.jpg"/>
          <p:cNvPicPr/>
          <p:nvPr/>
        </p:nvPicPr>
        <p:blipFill>
          <a:blip r:embed="rId4">
            <a:extLst>
              <a:ext uri="{28A0092B-C50C-407E-A947-70E740481C1C}">
                <a14:useLocalDpi xmlns:a14="http://schemas.microsoft.com/office/drawing/2010/main" val="0"/>
              </a:ext>
            </a:extLst>
          </a:blip>
          <a:srcRect/>
          <a:stretch>
            <a:fillRect/>
          </a:stretch>
        </p:blipFill>
        <p:spPr bwMode="auto">
          <a:xfrm>
            <a:off x="2232148" y="-23718"/>
            <a:ext cx="2620252" cy="3623194"/>
          </a:xfrm>
          <a:prstGeom prst="rect">
            <a:avLst/>
          </a:prstGeom>
          <a:noFill/>
          <a:ln>
            <a:noFill/>
          </a:ln>
        </p:spPr>
      </p:pic>
      <p:pic>
        <p:nvPicPr>
          <p:cNvPr id="10" name="Picture 9" descr="File:Gurinder Chadha 2013.jpg"/>
          <p:cNvPicPr/>
          <p:nvPr/>
        </p:nvPicPr>
        <p:blipFill rotWithShape="1">
          <a:blip r:embed="rId5" cstate="print">
            <a:extLst>
              <a:ext uri="{28A0092B-C50C-407E-A947-70E740481C1C}">
                <a14:useLocalDpi xmlns:a14="http://schemas.microsoft.com/office/drawing/2010/main" val="0"/>
              </a:ext>
            </a:extLst>
          </a:blip>
          <a:srcRect l="5151" t="4071" r="16952" b="14508"/>
          <a:stretch/>
        </p:blipFill>
        <p:spPr bwMode="auto">
          <a:xfrm>
            <a:off x="9573978" y="21072"/>
            <a:ext cx="2845750" cy="3690580"/>
          </a:xfrm>
          <a:prstGeom prst="rect">
            <a:avLst/>
          </a:prstGeom>
          <a:noFill/>
          <a:ln>
            <a:noFill/>
          </a:ln>
          <a:extLst>
            <a:ext uri="{53640926-AAD7-44D8-BBD7-CCE9431645EC}">
              <a14:shadowObscured xmlns:a14="http://schemas.microsoft.com/office/drawing/2010/main"/>
            </a:ext>
          </a:extLst>
        </p:spPr>
      </p:pic>
      <p:pic>
        <p:nvPicPr>
          <p:cNvPr id="17" name="Picture 16" descr="C:\Users\dm0\AppData\Local\Microsoft\Windows\Temporary Internet Files\Content.IE5\NJ8PGEMQ\Boris_Johnson_-opening_bell_at_NASDAQ-14Sept2009-3c_croppe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2148" y="3599476"/>
            <a:ext cx="2680309" cy="3265802"/>
          </a:xfrm>
          <a:prstGeom prst="rect">
            <a:avLst/>
          </a:prstGeom>
          <a:noFill/>
          <a:ln>
            <a:noFill/>
          </a:ln>
        </p:spPr>
      </p:pic>
      <p:pic>
        <p:nvPicPr>
          <p:cNvPr id="1026" name="Picture 2" descr="File:Duke of Edinburgh 33 Allan Warren.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5582"/>
          <a:stretch/>
        </p:blipFill>
        <p:spPr bwMode="auto">
          <a:xfrm>
            <a:off x="7363140" y="3640124"/>
            <a:ext cx="2564576" cy="32178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upload.wikimedia.org/wikipedia/commons/2/21/Vanessa-Mae_2014.jpg"/>
          <p:cNvPicPr/>
          <p:nvPr/>
        </p:nvPicPr>
        <p:blipFill rotWithShape="1">
          <a:blip r:embed="rId8">
            <a:extLst>
              <a:ext uri="{28A0092B-C50C-407E-A947-70E740481C1C}">
                <a14:useLocalDpi xmlns:a14="http://schemas.microsoft.com/office/drawing/2010/main" val="0"/>
              </a:ext>
            </a:extLst>
          </a:blip>
          <a:srcRect b="22974"/>
          <a:stretch/>
        </p:blipFill>
        <p:spPr bwMode="auto">
          <a:xfrm>
            <a:off x="-151859" y="3630472"/>
            <a:ext cx="2541722" cy="3227528"/>
          </a:xfrm>
          <a:prstGeom prst="rect">
            <a:avLst/>
          </a:prstGeom>
          <a:noFill/>
          <a:ln>
            <a:noFill/>
          </a:ln>
          <a:extLst>
            <a:ext uri="{53640926-AAD7-44D8-BBD7-CCE9431645EC}">
              <a14:shadowObscured xmlns:a14="http://schemas.microsoft.com/office/drawing/2010/main"/>
            </a:ext>
          </a:extLst>
        </p:spPr>
      </p:pic>
      <p:pic>
        <p:nvPicPr>
          <p:cNvPr id="24" name="Picture 23" descr="C:\Users\dm0\AppData\Local\Microsoft\Windows\Temporary Internet Files\Content.IE5\D2Q1VLT7\Rali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672" y="3637750"/>
            <a:ext cx="2678064" cy="3227528"/>
          </a:xfrm>
          <a:prstGeom prst="rect">
            <a:avLst/>
          </a:prstGeom>
          <a:noFill/>
          <a:ln>
            <a:noFill/>
          </a:ln>
        </p:spPr>
      </p:pic>
      <p:pic>
        <p:nvPicPr>
          <p:cNvPr id="25" name="Picture 24" descr="http://ts2.mm.bing.net/th?id=JN.KW41HcUD9rWilPk%2bzIRq2w&amp;pid=1.1"/>
          <p:cNvPicPr/>
          <p:nvPr/>
        </p:nvPicPr>
        <p:blipFill rotWithShape="1">
          <a:blip r:embed="rId10">
            <a:extLst>
              <a:ext uri="{28A0092B-C50C-407E-A947-70E740481C1C}">
                <a14:useLocalDpi xmlns:a14="http://schemas.microsoft.com/office/drawing/2010/main" val="0"/>
              </a:ext>
            </a:extLst>
          </a:blip>
          <a:srcRect l="15132" r="32106"/>
          <a:stretch/>
        </p:blipFill>
        <p:spPr bwMode="auto">
          <a:xfrm>
            <a:off x="7012773" y="0"/>
            <a:ext cx="2643339" cy="3683302"/>
          </a:xfrm>
          <a:prstGeom prst="rect">
            <a:avLst/>
          </a:prstGeom>
          <a:noFill/>
          <a:ln>
            <a:noFill/>
          </a:ln>
          <a:extLst>
            <a:ext uri="{53640926-AAD7-44D8-BBD7-CCE9431645EC}">
              <a14:shadowObscured xmlns:a14="http://schemas.microsoft.com/office/drawing/2010/main"/>
            </a:ext>
          </a:extLst>
        </p:spPr>
      </p:pic>
      <p:pic>
        <p:nvPicPr>
          <p:cNvPr id="26" name="Picture 25" descr="File:Sharon Osbourne 2, 2012.jpg"/>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36925" y="-8220"/>
            <a:ext cx="2637982" cy="3623194"/>
          </a:xfrm>
          <a:prstGeom prst="rect">
            <a:avLst/>
          </a:prstGeom>
          <a:noFill/>
          <a:ln>
            <a:noFill/>
          </a:ln>
          <a:extLst>
            <a:ext uri="{53640926-AAD7-44D8-BBD7-CCE9431645EC}">
              <a14:shadowObscured xmlns:a14="http://schemas.microsoft.com/office/drawing/2010/main"/>
            </a:ext>
          </a:extLst>
        </p:spPr>
      </p:pic>
      <p:pic>
        <p:nvPicPr>
          <p:cNvPr id="27" name="Picture 26" descr="File:Queen Elizabeth II March 2015.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93583" y="0"/>
            <a:ext cx="2509500" cy="3645028"/>
          </a:xfrm>
          <a:prstGeom prst="rect">
            <a:avLst/>
          </a:prstGeom>
          <a:noFill/>
          <a:ln>
            <a:noFill/>
          </a:ln>
        </p:spPr>
      </p:pic>
    </p:spTree>
    <p:extLst>
      <p:ext uri="{BB962C8B-B14F-4D97-AF65-F5344CB8AC3E}">
        <p14:creationId xmlns:p14="http://schemas.microsoft.com/office/powerpoint/2010/main" val="2492688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p:cNvPicPr/>
          <p:nvPr/>
        </p:nvPicPr>
        <p:blipFill rotWithShape="1">
          <a:blip r:embed="rId3">
            <a:extLst>
              <a:ext uri="{28A0092B-C50C-407E-A947-70E740481C1C}">
                <a14:useLocalDpi xmlns:a14="http://schemas.microsoft.com/office/drawing/2010/main" val="0"/>
              </a:ext>
            </a:extLst>
          </a:blip>
          <a:srcRect l="24723" r="28469" b="33156"/>
          <a:stretch/>
        </p:blipFill>
        <p:spPr bwMode="auto">
          <a:xfrm>
            <a:off x="400107" y="520042"/>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404929" y="3084711"/>
            <a:ext cx="1850636" cy="923330"/>
          </a:xfrm>
          <a:prstGeom prst="rect">
            <a:avLst/>
          </a:prstGeom>
          <a:ln>
            <a:solidFill>
              <a:schemeClr val="accent1"/>
            </a:solidFill>
          </a:ln>
        </p:spPr>
        <p:txBody>
          <a:bodyPr wrap="square">
            <a:spAutoFit/>
          </a:bodyPr>
          <a:lstStyle/>
          <a:p>
            <a:pPr algn="ctr"/>
            <a:r>
              <a:rPr lang="en-GB" b="1" dirty="0">
                <a:solidFill>
                  <a:schemeClr val="bg1"/>
                </a:solidFill>
              </a:rPr>
              <a:t>P</a:t>
            </a:r>
            <a:r>
              <a:rPr lang="en-GB" b="1" dirty="0" smtClean="0">
                <a:solidFill>
                  <a:schemeClr val="bg1"/>
                </a:solidFill>
              </a:rPr>
              <a:t>hysicist, oceanographer and broadcaster</a:t>
            </a:r>
            <a:endParaRPr lang="en-GB" b="1" dirty="0">
              <a:solidFill>
                <a:schemeClr val="bg1"/>
              </a:solidFill>
            </a:endParaRPr>
          </a:p>
        </p:txBody>
      </p:sp>
      <p:pic>
        <p:nvPicPr>
          <p:cNvPr id="6" name="Picture 5" descr="C:\Users\dm0\AppData\Local\Microsoft\Windows\Temporary Internet Files\Content.IE5\D2Q1VLT7\Rali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719" y="520040"/>
            <a:ext cx="1658695" cy="1791238"/>
          </a:xfrm>
          <a:prstGeom prst="rect">
            <a:avLst/>
          </a:prstGeom>
          <a:noFill/>
          <a:ln>
            <a:noFill/>
          </a:ln>
        </p:spPr>
      </p:pic>
      <p:sp>
        <p:nvSpPr>
          <p:cNvPr id="7" name="Rectangle 6"/>
          <p:cNvSpPr/>
          <p:nvPr/>
        </p:nvSpPr>
        <p:spPr>
          <a:xfrm>
            <a:off x="9912412" y="2329725"/>
            <a:ext cx="1658695" cy="646331"/>
          </a:xfrm>
          <a:prstGeom prst="rect">
            <a:avLst/>
          </a:prstGeom>
          <a:ln>
            <a:solidFill>
              <a:schemeClr val="accent1"/>
            </a:solidFill>
          </a:ln>
        </p:spPr>
        <p:txBody>
          <a:bodyPr wrap="square">
            <a:spAutoFit/>
          </a:bodyPr>
          <a:lstStyle/>
          <a:p>
            <a:pPr algn="ctr"/>
            <a:r>
              <a:rPr lang="en-GB" b="1" dirty="0" smtClean="0">
                <a:solidFill>
                  <a:schemeClr val="bg1"/>
                </a:solidFill>
              </a:rPr>
              <a:t>Politician, Labour MP</a:t>
            </a:r>
            <a:endParaRPr lang="en-GB" b="1" dirty="0">
              <a:solidFill>
                <a:schemeClr val="bg1"/>
              </a:solidFill>
            </a:endParaRPr>
          </a:p>
        </p:txBody>
      </p:sp>
      <p:pic>
        <p:nvPicPr>
          <p:cNvPr id="8" name="Picture 7" descr="File:Monty Panesar.jpg"/>
          <p:cNvPicPr/>
          <p:nvPr/>
        </p:nvPicPr>
        <p:blipFill>
          <a:blip r:embed="rId5">
            <a:extLst>
              <a:ext uri="{28A0092B-C50C-407E-A947-70E740481C1C}">
                <a14:useLocalDpi xmlns:a14="http://schemas.microsoft.com/office/drawing/2010/main" val="0"/>
              </a:ext>
            </a:extLst>
          </a:blip>
          <a:srcRect/>
          <a:stretch>
            <a:fillRect/>
          </a:stretch>
        </p:blipFill>
        <p:spPr bwMode="auto">
          <a:xfrm>
            <a:off x="5275596" y="520042"/>
            <a:ext cx="1402540" cy="1791236"/>
          </a:xfrm>
          <a:prstGeom prst="rect">
            <a:avLst/>
          </a:prstGeom>
          <a:noFill/>
          <a:ln>
            <a:noFill/>
          </a:ln>
        </p:spPr>
      </p:pic>
      <p:sp>
        <p:nvSpPr>
          <p:cNvPr id="9" name="Rectangle 8"/>
          <p:cNvSpPr/>
          <p:nvPr/>
        </p:nvSpPr>
        <p:spPr>
          <a:xfrm>
            <a:off x="9912412" y="3642373"/>
            <a:ext cx="1626445" cy="923330"/>
          </a:xfrm>
          <a:prstGeom prst="rect">
            <a:avLst/>
          </a:prstGeom>
          <a:ln>
            <a:solidFill>
              <a:schemeClr val="accent1"/>
            </a:solidFill>
          </a:ln>
        </p:spPr>
        <p:txBody>
          <a:bodyPr wrap="square">
            <a:spAutoFit/>
          </a:bodyPr>
          <a:lstStyle/>
          <a:p>
            <a:pPr algn="ctr"/>
            <a:r>
              <a:rPr lang="en-GB" b="1" dirty="0" smtClean="0">
                <a:solidFill>
                  <a:schemeClr val="bg1"/>
                </a:solidFill>
              </a:rPr>
              <a:t>English international cricketer</a:t>
            </a:r>
            <a:endParaRPr lang="en-GB" b="1" dirty="0">
              <a:solidFill>
                <a:schemeClr val="bg1"/>
              </a:solidFill>
            </a:endParaRPr>
          </a:p>
        </p:txBody>
      </p:sp>
      <p:pic>
        <p:nvPicPr>
          <p:cNvPr id="10" name="Picture 9" descr="File:Gurinder Chadha 2013.jpg"/>
          <p:cNvPicPr/>
          <p:nvPr/>
        </p:nvPicPr>
        <p:blipFill rotWithShape="1">
          <a:blip r:embed="rId6" cstate="print">
            <a:extLst>
              <a:ext uri="{28A0092B-C50C-407E-A947-70E740481C1C}">
                <a14:useLocalDpi xmlns:a14="http://schemas.microsoft.com/office/drawing/2010/main" val="0"/>
              </a:ext>
            </a:extLst>
          </a:blip>
          <a:srcRect l="5151" t="4071" r="16952" b="14508"/>
          <a:stretch/>
        </p:blipFill>
        <p:spPr bwMode="auto">
          <a:xfrm>
            <a:off x="7525941" y="520040"/>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561902" y="4102672"/>
            <a:ext cx="1641858" cy="369332"/>
          </a:xfrm>
          <a:prstGeom prst="rect">
            <a:avLst/>
          </a:prstGeom>
          <a:ln>
            <a:solidFill>
              <a:schemeClr val="accent1"/>
            </a:solidFill>
          </a:ln>
        </p:spPr>
        <p:txBody>
          <a:bodyPr wrap="square">
            <a:spAutoFit/>
          </a:bodyPr>
          <a:lstStyle/>
          <a:p>
            <a:pPr algn="ctr"/>
            <a:r>
              <a:rPr lang="en-GB" b="1" dirty="0" smtClean="0">
                <a:solidFill>
                  <a:schemeClr val="bg1"/>
                </a:solidFill>
              </a:rPr>
              <a:t>Film director</a:t>
            </a:r>
            <a:endParaRPr lang="en-GB" b="1" dirty="0">
              <a:solidFill>
                <a:schemeClr val="bg1"/>
              </a:solidFill>
            </a:endParaRPr>
          </a:p>
        </p:txBody>
      </p:sp>
      <p:pic>
        <p:nvPicPr>
          <p:cNvPr id="12" name="Picture 11" descr="File:Sharon Osbourne 2, 2012.jpg"/>
          <p:cNvPicPr/>
          <p:nvPr/>
        </p:nvPicPr>
        <p:blipFill rotWithShape="1">
          <a:blip r:embed="rId7">
            <a:extLst>
              <a:ext uri="{28A0092B-C50C-407E-A947-70E740481C1C}">
                <a14:useLocalDpi xmlns:a14="http://schemas.microsoft.com/office/drawing/2010/main" val="0"/>
              </a:ext>
            </a:extLst>
          </a:blip>
          <a:srcRect l="16129" t="4039" r="13272" b="28561"/>
          <a:stretch/>
        </p:blipFill>
        <p:spPr bwMode="auto">
          <a:xfrm>
            <a:off x="10000343" y="516939"/>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2764860" y="3136751"/>
            <a:ext cx="1984620" cy="646331"/>
          </a:xfrm>
          <a:prstGeom prst="rect">
            <a:avLst/>
          </a:prstGeom>
          <a:ln>
            <a:solidFill>
              <a:schemeClr val="accent1"/>
            </a:solidFill>
          </a:ln>
        </p:spPr>
        <p:txBody>
          <a:bodyPr wrap="square">
            <a:spAutoFit/>
          </a:bodyPr>
          <a:lstStyle/>
          <a:p>
            <a:pPr algn="ctr"/>
            <a:r>
              <a:rPr lang="en-GB" b="1" dirty="0" smtClean="0">
                <a:solidFill>
                  <a:schemeClr val="bg1"/>
                </a:solidFill>
              </a:rPr>
              <a:t>TV P</a:t>
            </a:r>
            <a:r>
              <a:rPr lang="en-GB" b="1" u="none" dirty="0" smtClean="0">
                <a:solidFill>
                  <a:schemeClr val="bg1"/>
                </a:solidFill>
              </a:rPr>
              <a:t>resenter, businesswoman</a:t>
            </a:r>
            <a:endParaRPr lang="en-GB" b="1" dirty="0">
              <a:solidFill>
                <a:schemeClr val="bg1"/>
              </a:solidFill>
            </a:endParaRPr>
          </a:p>
        </p:txBody>
      </p:sp>
      <p:pic>
        <p:nvPicPr>
          <p:cNvPr id="15" name="Picture 14" descr="http://upload.wikimedia.org/wikipedia/commons/2/21/Vanessa-Mae_2014.jpg"/>
          <p:cNvPicPr/>
          <p:nvPr/>
        </p:nvPicPr>
        <p:blipFill rotWithShape="1">
          <a:blip r:embed="rId8">
            <a:extLst>
              <a:ext uri="{28A0092B-C50C-407E-A947-70E740481C1C}">
                <a14:useLocalDpi xmlns:a14="http://schemas.microsoft.com/office/drawing/2010/main" val="0"/>
              </a:ext>
            </a:extLst>
          </a:blip>
          <a:srcRect b="22974"/>
          <a:stretch/>
        </p:blipFill>
        <p:spPr bwMode="auto">
          <a:xfrm>
            <a:off x="400107" y="4566636"/>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7525941" y="2333720"/>
            <a:ext cx="1589812" cy="646331"/>
          </a:xfrm>
          <a:prstGeom prst="rect">
            <a:avLst/>
          </a:prstGeom>
          <a:ln>
            <a:solidFill>
              <a:schemeClr val="accent1"/>
            </a:solidFill>
          </a:ln>
        </p:spPr>
        <p:txBody>
          <a:bodyPr wrap="square">
            <a:spAutoFit/>
          </a:bodyPr>
          <a:lstStyle/>
          <a:p>
            <a:pPr algn="ctr"/>
            <a:r>
              <a:rPr lang="en-GB" b="1" u="none" dirty="0" smtClean="0">
                <a:solidFill>
                  <a:schemeClr val="bg1"/>
                </a:solidFill>
              </a:rPr>
              <a:t>Classical violinist</a:t>
            </a:r>
            <a:endParaRPr lang="en-GB" b="1"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3892" y="4566635"/>
            <a:ext cx="1583848" cy="1777535"/>
          </a:xfrm>
          <a:prstGeom prst="rect">
            <a:avLst/>
          </a:prstGeom>
          <a:noFill/>
          <a:ln>
            <a:noFill/>
          </a:ln>
        </p:spPr>
      </p:pic>
      <p:sp>
        <p:nvSpPr>
          <p:cNvPr id="18" name="Rectangle 17"/>
          <p:cNvSpPr/>
          <p:nvPr/>
        </p:nvSpPr>
        <p:spPr>
          <a:xfrm>
            <a:off x="400107" y="2329725"/>
            <a:ext cx="1802075" cy="646331"/>
          </a:xfrm>
          <a:prstGeom prst="rect">
            <a:avLst/>
          </a:prstGeom>
          <a:ln>
            <a:solidFill>
              <a:schemeClr val="accent1"/>
            </a:solidFill>
          </a:ln>
        </p:spPr>
        <p:txBody>
          <a:bodyPr wrap="square">
            <a:spAutoFit/>
          </a:bodyPr>
          <a:lstStyle/>
          <a:p>
            <a:pPr algn="ctr"/>
            <a:r>
              <a:rPr lang="en-GB" b="1" dirty="0" smtClean="0">
                <a:solidFill>
                  <a:schemeClr val="bg1"/>
                </a:solidFill>
              </a:rPr>
              <a:t>Mayor of London</a:t>
            </a:r>
            <a:endParaRPr lang="en-GB" b="1" dirty="0">
              <a:solidFill>
                <a:schemeClr val="bg1"/>
              </a:solidFill>
            </a:endParaRPr>
          </a:p>
        </p:txBody>
      </p:sp>
      <p:pic>
        <p:nvPicPr>
          <p:cNvPr id="19" name="Picture 18" descr="File:Queen Elizabeth II March 2015.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956" y="4566635"/>
            <a:ext cx="1288446" cy="1777535"/>
          </a:xfrm>
          <a:prstGeom prst="rect">
            <a:avLst/>
          </a:prstGeom>
          <a:noFill/>
          <a:ln>
            <a:noFill/>
          </a:ln>
        </p:spPr>
      </p:pic>
      <p:sp>
        <p:nvSpPr>
          <p:cNvPr id="20" name="Rectangle 19"/>
          <p:cNvSpPr/>
          <p:nvPr/>
        </p:nvSpPr>
        <p:spPr>
          <a:xfrm>
            <a:off x="402819" y="3712113"/>
            <a:ext cx="1660405" cy="646331"/>
          </a:xfrm>
          <a:prstGeom prst="rect">
            <a:avLst/>
          </a:prstGeom>
          <a:ln>
            <a:solidFill>
              <a:schemeClr val="accent1"/>
            </a:solidFill>
          </a:ln>
        </p:spPr>
        <p:txBody>
          <a:bodyPr wrap="square">
            <a:spAutoFit/>
          </a:bodyPr>
          <a:lstStyle/>
          <a:p>
            <a:pPr algn="ctr"/>
            <a:r>
              <a:rPr lang="en-GB" b="1" dirty="0">
                <a:solidFill>
                  <a:schemeClr val="bg1"/>
                </a:solidFill>
              </a:rPr>
              <a:t>Q</a:t>
            </a:r>
            <a:r>
              <a:rPr lang="en-GB" b="1" dirty="0" smtClean="0">
                <a:solidFill>
                  <a:schemeClr val="bg1"/>
                </a:solidFill>
              </a:rPr>
              <a:t>ueen of Britain</a:t>
            </a:r>
            <a:endParaRPr lang="en-GB" b="1" dirty="0">
              <a:solidFill>
                <a:schemeClr val="bg1"/>
              </a:solidFill>
            </a:endParaRPr>
          </a:p>
        </p:txBody>
      </p:sp>
      <p:pic>
        <p:nvPicPr>
          <p:cNvPr id="1026" name="Picture 2" descr="File:Duke of Edinburgh 33 Allan Warren.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5582"/>
          <a:stretch/>
        </p:blipFill>
        <p:spPr bwMode="auto">
          <a:xfrm>
            <a:off x="10088021" y="4519238"/>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56707" y="2353199"/>
            <a:ext cx="2030278" cy="646331"/>
          </a:xfrm>
          <a:prstGeom prst="rect">
            <a:avLst/>
          </a:prstGeom>
          <a:ln>
            <a:solidFill>
              <a:schemeClr val="accent1"/>
            </a:solidFill>
          </a:ln>
        </p:spPr>
        <p:txBody>
          <a:bodyPr wrap="square">
            <a:spAutoFit/>
          </a:bodyPr>
          <a:lstStyle/>
          <a:p>
            <a:pPr algn="ctr"/>
            <a:r>
              <a:rPr lang="en-GB" b="1" dirty="0" smtClean="0">
                <a:solidFill>
                  <a:schemeClr val="bg1"/>
                </a:solidFill>
              </a:rPr>
              <a:t>Husband of the queen</a:t>
            </a:r>
            <a:endParaRPr lang="en-GB" dirty="0">
              <a:solidFill>
                <a:schemeClr val="bg1"/>
              </a:solidFill>
            </a:endParaRPr>
          </a:p>
        </p:txBody>
      </p:sp>
      <p:pic>
        <p:nvPicPr>
          <p:cNvPr id="21" name="Picture 20" descr="http://ts2.mm.bing.net/th?id=JN.KW41HcUD9rWilPk%2bzIRq2w&amp;pid=1.1"/>
          <p:cNvPicPr/>
          <p:nvPr/>
        </p:nvPicPr>
        <p:blipFill rotWithShape="1">
          <a:blip r:embed="rId12">
            <a:extLst>
              <a:ext uri="{28A0092B-C50C-407E-A947-70E740481C1C}">
                <a14:useLocalDpi xmlns:a14="http://schemas.microsoft.com/office/drawing/2010/main" val="0"/>
              </a:ext>
            </a:extLst>
          </a:blip>
          <a:srcRect l="15132" r="27630"/>
          <a:stretch/>
        </p:blipFill>
        <p:spPr bwMode="auto">
          <a:xfrm>
            <a:off x="7649909" y="4566635"/>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5189667" y="2398335"/>
            <a:ext cx="1660405" cy="923330"/>
          </a:xfrm>
          <a:prstGeom prst="rect">
            <a:avLst/>
          </a:prstGeom>
          <a:ln>
            <a:solidFill>
              <a:schemeClr val="accent1"/>
            </a:solidFill>
          </a:ln>
        </p:spPr>
        <p:txBody>
          <a:bodyPr wrap="square">
            <a:spAutoFit/>
          </a:bodyPr>
          <a:lstStyle/>
          <a:p>
            <a:r>
              <a:rPr lang="en-GB" b="1" dirty="0" smtClean="0">
                <a:solidFill>
                  <a:schemeClr val="bg1"/>
                </a:solidFill>
              </a:rPr>
              <a:t>Writer, academic, campaigner</a:t>
            </a:r>
            <a:endParaRPr lang="en-GB" b="1" dirty="0">
              <a:solidFill>
                <a:schemeClr val="bg1"/>
              </a:solidFill>
            </a:endParaRPr>
          </a:p>
        </p:txBody>
      </p:sp>
      <p:sp>
        <p:nvSpPr>
          <p:cNvPr id="23" name="Rectangle 22"/>
          <p:cNvSpPr/>
          <p:nvPr/>
        </p:nvSpPr>
        <p:spPr>
          <a:xfrm>
            <a:off x="2869475" y="3990192"/>
            <a:ext cx="1641858" cy="369332"/>
          </a:xfrm>
          <a:prstGeom prst="rect">
            <a:avLst/>
          </a:prstGeom>
          <a:ln>
            <a:solidFill>
              <a:schemeClr val="accent1"/>
            </a:solidFill>
          </a:ln>
        </p:spPr>
        <p:txBody>
          <a:bodyPr wrap="square">
            <a:spAutoFit/>
          </a:bodyPr>
          <a:lstStyle/>
          <a:p>
            <a:pPr algn="ctr"/>
            <a:r>
              <a:rPr lang="en-GB" b="1" dirty="0" smtClean="0">
                <a:solidFill>
                  <a:schemeClr val="bg1"/>
                </a:solidFill>
              </a:rPr>
              <a:t>Actor</a:t>
            </a:r>
            <a:endParaRPr lang="en-GB" b="1" dirty="0">
              <a:solidFill>
                <a:schemeClr val="bg1"/>
              </a:solidFill>
            </a:endParaRPr>
          </a:p>
        </p:txBody>
      </p:sp>
      <p:sp>
        <p:nvSpPr>
          <p:cNvPr id="24" name="Rectangle 23"/>
          <p:cNvSpPr/>
          <p:nvPr/>
        </p:nvSpPr>
        <p:spPr>
          <a:xfrm>
            <a:off x="9896999" y="3150195"/>
            <a:ext cx="1641858" cy="369332"/>
          </a:xfrm>
          <a:prstGeom prst="rect">
            <a:avLst/>
          </a:prstGeom>
          <a:ln>
            <a:solidFill>
              <a:schemeClr val="accent1"/>
            </a:solidFill>
          </a:ln>
        </p:spPr>
        <p:txBody>
          <a:bodyPr wrap="square">
            <a:spAutoFit/>
          </a:bodyPr>
          <a:lstStyle/>
          <a:p>
            <a:pPr algn="ctr"/>
            <a:r>
              <a:rPr lang="en-GB" b="1" dirty="0" smtClean="0">
                <a:solidFill>
                  <a:schemeClr val="bg1"/>
                </a:solidFill>
              </a:rPr>
              <a:t>Doctor</a:t>
            </a:r>
            <a:endParaRPr lang="en-GB" b="1" dirty="0">
              <a:solidFill>
                <a:schemeClr val="bg1"/>
              </a:solidFill>
            </a:endParaRPr>
          </a:p>
        </p:txBody>
      </p:sp>
      <p:sp>
        <p:nvSpPr>
          <p:cNvPr id="25" name="Rectangle 24"/>
          <p:cNvSpPr/>
          <p:nvPr/>
        </p:nvSpPr>
        <p:spPr>
          <a:xfrm>
            <a:off x="5137202" y="3457707"/>
            <a:ext cx="1712870" cy="369332"/>
          </a:xfrm>
          <a:prstGeom prst="rect">
            <a:avLst/>
          </a:prstGeom>
          <a:ln>
            <a:solidFill>
              <a:schemeClr val="accent1"/>
            </a:solidFill>
          </a:ln>
        </p:spPr>
        <p:txBody>
          <a:bodyPr wrap="square">
            <a:spAutoFit/>
          </a:bodyPr>
          <a:lstStyle/>
          <a:p>
            <a:pPr algn="ctr"/>
            <a:r>
              <a:rPr lang="en-GB" b="1" dirty="0" smtClean="0">
                <a:solidFill>
                  <a:schemeClr val="bg1"/>
                </a:solidFill>
              </a:rPr>
              <a:t>Religious leader </a:t>
            </a:r>
            <a:endParaRPr lang="en-GB" b="1" dirty="0">
              <a:solidFill>
                <a:schemeClr val="bg1"/>
              </a:solidFill>
            </a:endParaRPr>
          </a:p>
        </p:txBody>
      </p:sp>
      <p:sp>
        <p:nvSpPr>
          <p:cNvPr id="26" name="Rectangle 25"/>
          <p:cNvSpPr/>
          <p:nvPr/>
        </p:nvSpPr>
        <p:spPr>
          <a:xfrm>
            <a:off x="400107" y="3134589"/>
            <a:ext cx="1641858" cy="369332"/>
          </a:xfrm>
          <a:prstGeom prst="rect">
            <a:avLst/>
          </a:prstGeom>
          <a:ln>
            <a:solidFill>
              <a:schemeClr val="accent1"/>
            </a:solidFill>
          </a:ln>
        </p:spPr>
        <p:txBody>
          <a:bodyPr wrap="square">
            <a:spAutoFit/>
          </a:bodyPr>
          <a:lstStyle/>
          <a:p>
            <a:pPr algn="ctr"/>
            <a:r>
              <a:rPr lang="en-GB" b="1" dirty="0" smtClean="0">
                <a:solidFill>
                  <a:schemeClr val="bg1"/>
                </a:solidFill>
              </a:rPr>
              <a:t>Soldier </a:t>
            </a:r>
            <a:endParaRPr lang="en-GB" b="1" dirty="0">
              <a:solidFill>
                <a:schemeClr val="bg1"/>
              </a:solidFill>
            </a:endParaRPr>
          </a:p>
        </p:txBody>
      </p:sp>
      <p:sp>
        <p:nvSpPr>
          <p:cNvPr id="27" name="Rectangle 26"/>
          <p:cNvSpPr/>
          <p:nvPr/>
        </p:nvSpPr>
        <p:spPr>
          <a:xfrm>
            <a:off x="5137202" y="4000125"/>
            <a:ext cx="1641858" cy="369332"/>
          </a:xfrm>
          <a:prstGeom prst="rect">
            <a:avLst/>
          </a:prstGeom>
          <a:ln>
            <a:solidFill>
              <a:schemeClr val="accent1"/>
            </a:solidFill>
          </a:ln>
        </p:spPr>
        <p:txBody>
          <a:bodyPr wrap="square">
            <a:spAutoFit/>
          </a:bodyPr>
          <a:lstStyle/>
          <a:p>
            <a:pPr algn="ctr"/>
            <a:r>
              <a:rPr lang="en-GB" b="1" dirty="0" smtClean="0">
                <a:solidFill>
                  <a:schemeClr val="bg1"/>
                </a:solidFill>
              </a:rPr>
              <a:t>Police Officer </a:t>
            </a:r>
            <a:endParaRPr lang="en-GB" b="1" dirty="0">
              <a:solidFill>
                <a:schemeClr val="bg1"/>
              </a:solidFill>
            </a:endParaRPr>
          </a:p>
        </p:txBody>
      </p:sp>
    </p:spTree>
    <p:extLst>
      <p:ext uri="{BB962C8B-B14F-4D97-AF65-F5344CB8AC3E}">
        <p14:creationId xmlns:p14="http://schemas.microsoft.com/office/powerpoint/2010/main" val="3500093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00107" y="520042"/>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7404929" y="3084711"/>
            <a:ext cx="1850636" cy="923330"/>
          </a:xfrm>
          <a:prstGeom prst="rect">
            <a:avLst/>
          </a:prstGeom>
          <a:ln>
            <a:solidFill>
              <a:schemeClr val="accent1"/>
            </a:solidFill>
          </a:ln>
        </p:spPr>
        <p:txBody>
          <a:bodyPr wrap="square">
            <a:spAutoFit/>
          </a:bodyPr>
          <a:lstStyle/>
          <a:p>
            <a:pPr algn="ctr"/>
            <a:r>
              <a:rPr lang="en-GB" b="1" dirty="0"/>
              <a:t>P</a:t>
            </a:r>
            <a:r>
              <a:rPr lang="en-GB" b="1" dirty="0" smtClean="0"/>
              <a:t>hysicist, oceanographer and broadcaster</a:t>
            </a:r>
            <a:endParaRPr lang="en-GB" b="1" dirty="0"/>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719" y="520040"/>
            <a:ext cx="1658695" cy="1791238"/>
          </a:xfrm>
          <a:prstGeom prst="rect">
            <a:avLst/>
          </a:prstGeom>
          <a:noFill/>
          <a:ln>
            <a:noFill/>
          </a:ln>
        </p:spPr>
      </p:pic>
      <p:sp>
        <p:nvSpPr>
          <p:cNvPr id="7" name="Rectangle 6"/>
          <p:cNvSpPr/>
          <p:nvPr/>
        </p:nvSpPr>
        <p:spPr>
          <a:xfrm>
            <a:off x="9912412" y="2329725"/>
            <a:ext cx="1658695" cy="646331"/>
          </a:xfrm>
          <a:prstGeom prst="rect">
            <a:avLst/>
          </a:prstGeom>
          <a:ln>
            <a:solidFill>
              <a:schemeClr val="accent1"/>
            </a:solidFill>
          </a:ln>
        </p:spPr>
        <p:txBody>
          <a:bodyPr wrap="square">
            <a:spAutoFit/>
          </a:bodyPr>
          <a:lstStyle/>
          <a:p>
            <a:pPr algn="ctr"/>
            <a:r>
              <a:rPr lang="en-GB" b="1" dirty="0" smtClean="0"/>
              <a:t>Politician, Labour MP</a:t>
            </a:r>
            <a:endParaRPr lang="en-GB" b="1" dirty="0"/>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275596" y="520042"/>
            <a:ext cx="1402540" cy="1791236"/>
          </a:xfrm>
          <a:prstGeom prst="rect">
            <a:avLst/>
          </a:prstGeom>
          <a:noFill/>
          <a:ln>
            <a:noFill/>
          </a:ln>
        </p:spPr>
      </p:pic>
      <p:sp>
        <p:nvSpPr>
          <p:cNvPr id="9" name="Rectangle 8"/>
          <p:cNvSpPr/>
          <p:nvPr/>
        </p:nvSpPr>
        <p:spPr>
          <a:xfrm>
            <a:off x="9912412" y="3642373"/>
            <a:ext cx="1626445" cy="923330"/>
          </a:xfrm>
          <a:prstGeom prst="rect">
            <a:avLst/>
          </a:prstGeom>
          <a:ln>
            <a:solidFill>
              <a:schemeClr val="accent1"/>
            </a:solidFill>
          </a:ln>
        </p:spPr>
        <p:txBody>
          <a:bodyPr wrap="square">
            <a:spAutoFit/>
          </a:bodyPr>
          <a:lstStyle/>
          <a:p>
            <a:pPr algn="ctr"/>
            <a:r>
              <a:rPr lang="en-GB" b="1" dirty="0" smtClean="0"/>
              <a:t>English international cricketer</a:t>
            </a:r>
            <a:endParaRPr lang="en-GB" b="1" dirty="0"/>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525941" y="520040"/>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561902" y="4102672"/>
            <a:ext cx="1641858" cy="369332"/>
          </a:xfrm>
          <a:prstGeom prst="rect">
            <a:avLst/>
          </a:prstGeom>
          <a:ln>
            <a:solidFill>
              <a:schemeClr val="accent1"/>
            </a:solidFill>
          </a:ln>
        </p:spPr>
        <p:txBody>
          <a:bodyPr wrap="square">
            <a:spAutoFit/>
          </a:bodyPr>
          <a:lstStyle/>
          <a:p>
            <a:pPr algn="ctr"/>
            <a:r>
              <a:rPr lang="en-GB" b="1" dirty="0" smtClean="0"/>
              <a:t>Film director</a:t>
            </a:r>
            <a:endParaRPr lang="en-GB" b="1" dirty="0"/>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516939"/>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2764860" y="3136751"/>
            <a:ext cx="1984620" cy="646331"/>
          </a:xfrm>
          <a:prstGeom prst="rect">
            <a:avLst/>
          </a:prstGeom>
          <a:ln>
            <a:solidFill>
              <a:schemeClr val="accent1"/>
            </a:solidFill>
          </a:ln>
        </p:spPr>
        <p:txBody>
          <a:bodyPr wrap="square">
            <a:spAutoFit/>
          </a:bodyPr>
          <a:lstStyle/>
          <a:p>
            <a:pPr algn="ctr"/>
            <a:r>
              <a:rPr lang="en-GB" b="1" dirty="0" smtClean="0"/>
              <a:t>TV P</a:t>
            </a:r>
            <a:r>
              <a:rPr lang="en-GB" b="1" u="none" dirty="0" smtClean="0"/>
              <a:t>resenter, businesswoman</a:t>
            </a:r>
            <a:endParaRPr lang="en-GB" b="1" dirty="0"/>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00107" y="4566636"/>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7525941" y="2333720"/>
            <a:ext cx="1589812" cy="646331"/>
          </a:xfrm>
          <a:prstGeom prst="rect">
            <a:avLst/>
          </a:prstGeom>
          <a:ln>
            <a:solidFill>
              <a:schemeClr val="accent1"/>
            </a:solidFill>
          </a:ln>
        </p:spPr>
        <p:txBody>
          <a:bodyPr wrap="square">
            <a:spAutoFit/>
          </a:bodyPr>
          <a:lstStyle/>
          <a:p>
            <a:pPr algn="ctr"/>
            <a:r>
              <a:rPr lang="en-GB" b="1" u="none" dirty="0" smtClean="0"/>
              <a:t>Classical violinist</a:t>
            </a:r>
            <a:endParaRPr lang="en-GB" b="1" dirty="0"/>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63892" y="4566635"/>
            <a:ext cx="1583848" cy="1777535"/>
          </a:xfrm>
          <a:prstGeom prst="rect">
            <a:avLst/>
          </a:prstGeom>
          <a:noFill/>
          <a:ln>
            <a:noFill/>
          </a:ln>
        </p:spPr>
      </p:pic>
      <p:sp>
        <p:nvSpPr>
          <p:cNvPr id="18" name="Rectangle 17"/>
          <p:cNvSpPr/>
          <p:nvPr/>
        </p:nvSpPr>
        <p:spPr>
          <a:xfrm>
            <a:off x="400107" y="2329725"/>
            <a:ext cx="1802075" cy="646331"/>
          </a:xfrm>
          <a:prstGeom prst="rect">
            <a:avLst/>
          </a:prstGeom>
          <a:ln>
            <a:solidFill>
              <a:schemeClr val="accent1"/>
            </a:solidFill>
          </a:ln>
        </p:spPr>
        <p:txBody>
          <a:bodyPr wrap="square">
            <a:spAutoFit/>
          </a:bodyPr>
          <a:lstStyle/>
          <a:p>
            <a:pPr algn="ctr"/>
            <a:r>
              <a:rPr lang="en-GB" b="1" dirty="0" smtClean="0"/>
              <a:t>Mayor of London</a:t>
            </a:r>
            <a:endParaRPr lang="en-GB" b="1" dirty="0"/>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16956" y="4566635"/>
            <a:ext cx="1288446" cy="1777535"/>
          </a:xfrm>
          <a:prstGeom prst="rect">
            <a:avLst/>
          </a:prstGeom>
          <a:noFill/>
          <a:ln>
            <a:noFill/>
          </a:ln>
        </p:spPr>
      </p:pic>
      <p:sp>
        <p:nvSpPr>
          <p:cNvPr id="20" name="Rectangle 19"/>
          <p:cNvSpPr/>
          <p:nvPr/>
        </p:nvSpPr>
        <p:spPr>
          <a:xfrm>
            <a:off x="402819" y="3712113"/>
            <a:ext cx="1660405" cy="646331"/>
          </a:xfrm>
          <a:prstGeom prst="rect">
            <a:avLst/>
          </a:prstGeom>
          <a:ln>
            <a:solidFill>
              <a:schemeClr val="accent1"/>
            </a:solidFill>
          </a:ln>
        </p:spPr>
        <p:txBody>
          <a:bodyPr wrap="square">
            <a:spAutoFit/>
          </a:bodyPr>
          <a:lstStyle/>
          <a:p>
            <a:pPr algn="ctr"/>
            <a:r>
              <a:rPr lang="en-GB" b="1" dirty="0"/>
              <a:t>Q</a:t>
            </a:r>
            <a:r>
              <a:rPr lang="en-GB" b="1" dirty="0" smtClean="0"/>
              <a:t>ueen of Britain</a:t>
            </a:r>
            <a:endParaRPr lang="en-GB" b="1" dirty="0"/>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8021" y="4519238"/>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56707" y="2353199"/>
            <a:ext cx="2030278" cy="646331"/>
          </a:xfrm>
          <a:prstGeom prst="rect">
            <a:avLst/>
          </a:prstGeom>
          <a:ln>
            <a:solidFill>
              <a:schemeClr val="accent1"/>
            </a:solidFill>
          </a:ln>
        </p:spPr>
        <p:txBody>
          <a:bodyPr wrap="square">
            <a:spAutoFit/>
          </a:bodyPr>
          <a:lstStyle/>
          <a:p>
            <a:pPr algn="ctr"/>
            <a:r>
              <a:rPr lang="en-GB" b="1" dirty="0" smtClean="0"/>
              <a:t>Husband of the queen</a:t>
            </a:r>
            <a:endParaRPr lang="en-GB" dirty="0"/>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649909" y="4566635"/>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5189667" y="2398335"/>
            <a:ext cx="1660405" cy="923330"/>
          </a:xfrm>
          <a:prstGeom prst="rect">
            <a:avLst/>
          </a:prstGeom>
          <a:ln>
            <a:solidFill>
              <a:schemeClr val="accent1"/>
            </a:solidFill>
          </a:ln>
        </p:spPr>
        <p:txBody>
          <a:bodyPr wrap="square">
            <a:spAutoFit/>
          </a:bodyPr>
          <a:lstStyle/>
          <a:p>
            <a:r>
              <a:rPr lang="en-GB" b="1" dirty="0" smtClean="0"/>
              <a:t>Writer, academic, campaigner</a:t>
            </a:r>
            <a:endParaRPr lang="en-GB" b="1" dirty="0"/>
          </a:p>
        </p:txBody>
      </p:sp>
      <p:sp>
        <p:nvSpPr>
          <p:cNvPr id="23" name="Rectangle 22"/>
          <p:cNvSpPr/>
          <p:nvPr/>
        </p:nvSpPr>
        <p:spPr>
          <a:xfrm>
            <a:off x="2869475" y="3990192"/>
            <a:ext cx="1641858" cy="369332"/>
          </a:xfrm>
          <a:prstGeom prst="rect">
            <a:avLst/>
          </a:prstGeom>
          <a:ln>
            <a:solidFill>
              <a:schemeClr val="accent1"/>
            </a:solidFill>
          </a:ln>
        </p:spPr>
        <p:txBody>
          <a:bodyPr wrap="square">
            <a:spAutoFit/>
          </a:bodyPr>
          <a:lstStyle/>
          <a:p>
            <a:pPr algn="ctr"/>
            <a:r>
              <a:rPr lang="en-GB" b="1" dirty="0" smtClean="0"/>
              <a:t>Actor</a:t>
            </a:r>
            <a:endParaRPr lang="en-GB" b="1" dirty="0"/>
          </a:p>
        </p:txBody>
      </p:sp>
      <p:sp>
        <p:nvSpPr>
          <p:cNvPr id="24" name="Rectangle 23"/>
          <p:cNvSpPr/>
          <p:nvPr/>
        </p:nvSpPr>
        <p:spPr>
          <a:xfrm>
            <a:off x="9896999" y="3150195"/>
            <a:ext cx="1641858" cy="369332"/>
          </a:xfrm>
          <a:prstGeom prst="rect">
            <a:avLst/>
          </a:prstGeom>
          <a:ln>
            <a:solidFill>
              <a:schemeClr val="accent1"/>
            </a:solidFill>
          </a:ln>
        </p:spPr>
        <p:txBody>
          <a:bodyPr wrap="square">
            <a:spAutoFit/>
          </a:bodyPr>
          <a:lstStyle/>
          <a:p>
            <a:pPr algn="ctr"/>
            <a:r>
              <a:rPr lang="en-GB" b="1" dirty="0" smtClean="0"/>
              <a:t>Doctor</a:t>
            </a:r>
            <a:endParaRPr lang="en-GB" b="1" dirty="0"/>
          </a:p>
        </p:txBody>
      </p:sp>
      <p:sp>
        <p:nvSpPr>
          <p:cNvPr id="25" name="Rectangle 24"/>
          <p:cNvSpPr/>
          <p:nvPr/>
        </p:nvSpPr>
        <p:spPr>
          <a:xfrm>
            <a:off x="5137202" y="3457707"/>
            <a:ext cx="1712870" cy="369332"/>
          </a:xfrm>
          <a:prstGeom prst="rect">
            <a:avLst/>
          </a:prstGeom>
          <a:ln>
            <a:solidFill>
              <a:schemeClr val="accent1"/>
            </a:solidFill>
          </a:ln>
        </p:spPr>
        <p:txBody>
          <a:bodyPr wrap="square">
            <a:spAutoFit/>
          </a:bodyPr>
          <a:lstStyle/>
          <a:p>
            <a:pPr algn="ctr"/>
            <a:r>
              <a:rPr lang="en-GB" b="1" dirty="0" smtClean="0"/>
              <a:t>Religious leader </a:t>
            </a:r>
            <a:endParaRPr lang="en-GB" b="1" dirty="0"/>
          </a:p>
        </p:txBody>
      </p:sp>
      <p:sp>
        <p:nvSpPr>
          <p:cNvPr id="26" name="Rectangle 25"/>
          <p:cNvSpPr/>
          <p:nvPr/>
        </p:nvSpPr>
        <p:spPr>
          <a:xfrm>
            <a:off x="400107" y="3134589"/>
            <a:ext cx="1641858" cy="369332"/>
          </a:xfrm>
          <a:prstGeom prst="rect">
            <a:avLst/>
          </a:prstGeom>
          <a:ln>
            <a:solidFill>
              <a:schemeClr val="accent1"/>
            </a:solidFill>
          </a:ln>
        </p:spPr>
        <p:txBody>
          <a:bodyPr wrap="square">
            <a:spAutoFit/>
          </a:bodyPr>
          <a:lstStyle/>
          <a:p>
            <a:pPr algn="ctr"/>
            <a:r>
              <a:rPr lang="en-GB" b="1" dirty="0" smtClean="0"/>
              <a:t>Soldier </a:t>
            </a:r>
            <a:endParaRPr lang="en-GB" b="1" dirty="0"/>
          </a:p>
        </p:txBody>
      </p:sp>
      <p:sp>
        <p:nvSpPr>
          <p:cNvPr id="27" name="Rectangle 26"/>
          <p:cNvSpPr/>
          <p:nvPr/>
        </p:nvSpPr>
        <p:spPr>
          <a:xfrm>
            <a:off x="5137202" y="4000125"/>
            <a:ext cx="1641858" cy="369332"/>
          </a:xfrm>
          <a:prstGeom prst="rect">
            <a:avLst/>
          </a:prstGeom>
          <a:ln>
            <a:solidFill>
              <a:schemeClr val="accent1"/>
            </a:solidFill>
          </a:ln>
        </p:spPr>
        <p:txBody>
          <a:bodyPr wrap="square">
            <a:spAutoFit/>
          </a:bodyPr>
          <a:lstStyle/>
          <a:p>
            <a:pPr algn="ctr"/>
            <a:r>
              <a:rPr lang="en-GB" b="1" dirty="0" smtClean="0"/>
              <a:t>Police Officer </a:t>
            </a:r>
            <a:endParaRPr lang="en-GB" b="1" dirty="0"/>
          </a:p>
        </p:txBody>
      </p:sp>
    </p:spTree>
    <p:extLst>
      <p:ext uri="{BB962C8B-B14F-4D97-AF65-F5344CB8AC3E}">
        <p14:creationId xmlns:p14="http://schemas.microsoft.com/office/powerpoint/2010/main" val="2517303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76323" y="2065822"/>
            <a:ext cx="2222325" cy="923330"/>
          </a:xfrm>
          <a:prstGeom prst="rect">
            <a:avLst/>
          </a:prstGeom>
        </p:spPr>
        <p:txBody>
          <a:bodyPr wrap="square">
            <a:spAutoFit/>
          </a:bodyPr>
          <a:lstStyle/>
          <a:p>
            <a:pPr algn="ctr"/>
            <a:r>
              <a:rPr lang="en-GB" b="1" dirty="0" smtClean="0">
                <a:solidFill>
                  <a:schemeClr val="bg1"/>
                </a:solidFill>
              </a:rPr>
              <a:t>Oceanographer, physicist and broadcaster</a:t>
            </a:r>
            <a:endParaRPr lang="en-GB" b="1" dirty="0">
              <a:solidFill>
                <a:schemeClr val="bg1"/>
              </a:solidFill>
            </a:endParaRPr>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2846843" y="2060813"/>
            <a:ext cx="2047886" cy="646331"/>
          </a:xfrm>
          <a:prstGeom prst="rect">
            <a:avLst/>
          </a:prstGeom>
        </p:spPr>
        <p:txBody>
          <a:bodyPr wrap="square">
            <a:spAutoFit/>
          </a:bodyPr>
          <a:lstStyle/>
          <a:p>
            <a:pPr algn="ctr"/>
            <a:r>
              <a:rPr lang="en-GB" b="1" dirty="0" smtClean="0">
                <a:solidFill>
                  <a:schemeClr val="bg1"/>
                </a:solidFill>
              </a:rPr>
              <a:t>Politician, Labour MP</a:t>
            </a:r>
            <a:endParaRPr lang="en-GB" b="1" dirty="0">
              <a:solidFill>
                <a:schemeClr val="bg1"/>
              </a:solidFill>
            </a:endParaRPr>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422320" y="283278"/>
            <a:ext cx="1402540" cy="1791236"/>
          </a:xfrm>
          <a:prstGeom prst="rect">
            <a:avLst/>
          </a:prstGeom>
          <a:noFill/>
          <a:ln>
            <a:noFill/>
          </a:ln>
        </p:spPr>
      </p:pic>
      <p:sp>
        <p:nvSpPr>
          <p:cNvPr id="9" name="Rectangle 8"/>
          <p:cNvSpPr/>
          <p:nvPr/>
        </p:nvSpPr>
        <p:spPr>
          <a:xfrm>
            <a:off x="5100553" y="2074568"/>
            <a:ext cx="2107071" cy="923330"/>
          </a:xfrm>
          <a:prstGeom prst="rect">
            <a:avLst/>
          </a:prstGeom>
        </p:spPr>
        <p:txBody>
          <a:bodyPr wrap="square">
            <a:spAutoFit/>
          </a:bodyPr>
          <a:lstStyle/>
          <a:p>
            <a:pPr algn="ctr"/>
            <a:r>
              <a:rPr lang="en-GB" b="1" dirty="0" smtClean="0">
                <a:solidFill>
                  <a:schemeClr val="bg1"/>
                </a:solidFill>
              </a:rPr>
              <a:t>English international cricketer</a:t>
            </a:r>
            <a:endParaRPr lang="en-GB" b="1" dirty="0">
              <a:solidFill>
                <a:schemeClr val="bg1"/>
              </a:solidFill>
            </a:endParaRPr>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413448" y="2074568"/>
            <a:ext cx="2213368" cy="369332"/>
          </a:xfrm>
          <a:prstGeom prst="rect">
            <a:avLst/>
          </a:prstGeom>
        </p:spPr>
        <p:txBody>
          <a:bodyPr wrap="square">
            <a:spAutoFit/>
          </a:bodyPr>
          <a:lstStyle/>
          <a:p>
            <a:pPr algn="ctr"/>
            <a:r>
              <a:rPr lang="en-GB" b="1" dirty="0" smtClean="0">
                <a:solidFill>
                  <a:schemeClr val="bg1"/>
                </a:solidFill>
              </a:rPr>
              <a:t>Film director</a:t>
            </a:r>
            <a:endParaRPr lang="en-GB" b="1" dirty="0">
              <a:solidFill>
                <a:schemeClr val="bg1"/>
              </a:solidFill>
            </a:endParaRP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9738767" y="2060813"/>
            <a:ext cx="2166361" cy="646331"/>
          </a:xfrm>
          <a:prstGeom prst="rect">
            <a:avLst/>
          </a:prstGeom>
        </p:spPr>
        <p:txBody>
          <a:bodyPr wrap="square">
            <a:spAutoFit/>
          </a:bodyPr>
          <a:lstStyle/>
          <a:p>
            <a:pPr algn="ctr"/>
            <a:r>
              <a:rPr lang="en-GB" b="1" u="none" dirty="0" smtClean="0">
                <a:solidFill>
                  <a:schemeClr val="bg1"/>
                </a:solidFill>
              </a:rPr>
              <a:t>TV presenter, businesswoman</a:t>
            </a:r>
            <a:endParaRPr lang="en-GB" b="1" dirty="0">
              <a:solidFill>
                <a:schemeClr val="bg1"/>
              </a:solidFill>
            </a:endParaRPr>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42188" y="3630473"/>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195668" y="5455404"/>
            <a:ext cx="1966738" cy="369332"/>
          </a:xfrm>
          <a:prstGeom prst="rect">
            <a:avLst/>
          </a:prstGeom>
        </p:spPr>
        <p:txBody>
          <a:bodyPr wrap="square">
            <a:spAutoFit/>
          </a:bodyPr>
          <a:lstStyle/>
          <a:p>
            <a:pPr algn="ctr"/>
            <a:r>
              <a:rPr lang="en-GB" b="1" dirty="0">
                <a:solidFill>
                  <a:schemeClr val="bg1"/>
                </a:solidFill>
              </a:rPr>
              <a:t>C</a:t>
            </a:r>
            <a:r>
              <a:rPr lang="en-GB" b="1" u="none" dirty="0" smtClean="0">
                <a:solidFill>
                  <a:schemeClr val="bg1"/>
                </a:solidFill>
              </a:rPr>
              <a:t>lassical violinist </a:t>
            </a:r>
            <a:endParaRPr lang="en-GB" b="1"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77179" y="3630471"/>
            <a:ext cx="1583848" cy="1777535"/>
          </a:xfrm>
          <a:prstGeom prst="rect">
            <a:avLst/>
          </a:prstGeom>
          <a:noFill/>
          <a:ln>
            <a:noFill/>
          </a:ln>
        </p:spPr>
      </p:pic>
      <p:sp>
        <p:nvSpPr>
          <p:cNvPr id="18" name="Rectangle 17"/>
          <p:cNvSpPr/>
          <p:nvPr/>
        </p:nvSpPr>
        <p:spPr>
          <a:xfrm>
            <a:off x="2615936" y="5450452"/>
            <a:ext cx="2053325" cy="369332"/>
          </a:xfrm>
          <a:prstGeom prst="rect">
            <a:avLst/>
          </a:prstGeom>
        </p:spPr>
        <p:txBody>
          <a:bodyPr wrap="square">
            <a:spAutoFit/>
          </a:bodyPr>
          <a:lstStyle/>
          <a:p>
            <a:pPr algn="ctr"/>
            <a:r>
              <a:rPr lang="en-GB" b="1" dirty="0" smtClean="0">
                <a:solidFill>
                  <a:schemeClr val="bg1"/>
                </a:solidFill>
              </a:rPr>
              <a:t>Mayor of London </a:t>
            </a:r>
            <a:endParaRPr lang="en-GB" b="1" dirty="0">
              <a:solidFill>
                <a:schemeClr val="bg1"/>
              </a:solidFill>
            </a:endParaRPr>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22320" y="3630472"/>
            <a:ext cx="1288446" cy="1777535"/>
          </a:xfrm>
          <a:prstGeom prst="rect">
            <a:avLst/>
          </a:prstGeom>
          <a:noFill/>
          <a:ln>
            <a:noFill/>
          </a:ln>
        </p:spPr>
      </p:pic>
      <p:sp>
        <p:nvSpPr>
          <p:cNvPr id="20" name="Rectangle 19"/>
          <p:cNvSpPr/>
          <p:nvPr/>
        </p:nvSpPr>
        <p:spPr>
          <a:xfrm>
            <a:off x="5018095" y="5453982"/>
            <a:ext cx="2096895" cy="369332"/>
          </a:xfrm>
          <a:prstGeom prst="rect">
            <a:avLst/>
          </a:prstGeom>
        </p:spPr>
        <p:txBody>
          <a:bodyPr wrap="square">
            <a:spAutoFit/>
          </a:bodyPr>
          <a:lstStyle/>
          <a:p>
            <a:pPr algn="ctr"/>
            <a:r>
              <a:rPr lang="en-GB" b="1" dirty="0" smtClean="0">
                <a:solidFill>
                  <a:schemeClr val="bg1"/>
                </a:solidFill>
              </a:rPr>
              <a:t>Queen of England </a:t>
            </a:r>
            <a:endParaRPr lang="en-GB" b="1" dirty="0">
              <a:solidFill>
                <a:schemeClr val="bg1"/>
              </a:solidFill>
            </a:endParaRPr>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1846" y="3630472"/>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30871" y="5455404"/>
            <a:ext cx="2673025" cy="369332"/>
          </a:xfrm>
          <a:prstGeom prst="rect">
            <a:avLst/>
          </a:prstGeom>
        </p:spPr>
        <p:txBody>
          <a:bodyPr wrap="square">
            <a:spAutoFit/>
          </a:bodyPr>
          <a:lstStyle/>
          <a:p>
            <a:pPr algn="ctr"/>
            <a:r>
              <a:rPr lang="en-GB" b="1" dirty="0" smtClean="0">
                <a:solidFill>
                  <a:schemeClr val="bg1"/>
                </a:solidFill>
              </a:rPr>
              <a:t>Husband of the queen </a:t>
            </a:r>
            <a:endParaRPr lang="en-GB" b="1" dirty="0">
              <a:solidFill>
                <a:schemeClr val="bg1"/>
              </a:solidFill>
            </a:endParaRPr>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652267" y="3630472"/>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7342286" y="5422643"/>
            <a:ext cx="2088585" cy="646331"/>
          </a:xfrm>
          <a:prstGeom prst="rect">
            <a:avLst/>
          </a:prstGeom>
        </p:spPr>
        <p:txBody>
          <a:bodyPr wrap="square">
            <a:spAutoFit/>
          </a:bodyPr>
          <a:lstStyle/>
          <a:p>
            <a:pPr algn="ctr"/>
            <a:r>
              <a:rPr lang="en-GB" b="1" dirty="0" smtClean="0">
                <a:solidFill>
                  <a:schemeClr val="bg1"/>
                </a:solidFill>
              </a:rPr>
              <a:t>Writer, academic, campaigner</a:t>
            </a:r>
            <a:endParaRPr lang="en-GB" b="1" dirty="0">
              <a:solidFill>
                <a:schemeClr val="bg1"/>
              </a:solidFill>
            </a:endParaRPr>
          </a:p>
        </p:txBody>
      </p:sp>
    </p:spTree>
    <p:extLst>
      <p:ext uri="{BB962C8B-B14F-4D97-AF65-F5344CB8AC3E}">
        <p14:creationId xmlns:p14="http://schemas.microsoft.com/office/powerpoint/2010/main" val="27029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6" grpId="0"/>
      <p:bldP spid="18" grpId="0"/>
      <p:bldP spid="20" grpId="0"/>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141225" y="3852049"/>
            <a:ext cx="1850636" cy="369332"/>
          </a:xfrm>
          <a:prstGeom prst="rect">
            <a:avLst/>
          </a:prstGeom>
        </p:spPr>
        <p:txBody>
          <a:bodyPr wrap="square">
            <a:spAutoFit/>
          </a:bodyPr>
          <a:lstStyle/>
          <a:p>
            <a:r>
              <a:rPr lang="en-GB" b="1" dirty="0" smtClean="0">
                <a:solidFill>
                  <a:schemeClr val="bg1"/>
                </a:solidFill>
              </a:rPr>
              <a:t>Helen </a:t>
            </a:r>
            <a:r>
              <a:rPr lang="en-GB" b="1" dirty="0" err="1" smtClean="0">
                <a:solidFill>
                  <a:schemeClr val="bg1"/>
                </a:solidFill>
              </a:rPr>
              <a:t>Czerski</a:t>
            </a:r>
            <a:r>
              <a:rPr lang="en-GB" b="1" dirty="0" smtClean="0">
                <a:solidFill>
                  <a:schemeClr val="bg1"/>
                </a:solidFill>
              </a:rPr>
              <a:t>, </a:t>
            </a:r>
            <a:endParaRPr lang="en-GB" dirty="0">
              <a:solidFill>
                <a:schemeClr val="bg1"/>
              </a:solidFill>
            </a:endParaRPr>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9981648" y="2613935"/>
            <a:ext cx="1658695" cy="369332"/>
          </a:xfrm>
          <a:prstGeom prst="rect">
            <a:avLst/>
          </a:prstGeom>
        </p:spPr>
        <p:txBody>
          <a:bodyPr wrap="square">
            <a:spAutoFit/>
          </a:bodyPr>
          <a:lstStyle/>
          <a:p>
            <a:r>
              <a:rPr lang="en-GB" b="1" dirty="0" err="1" smtClean="0">
                <a:solidFill>
                  <a:schemeClr val="bg1"/>
                </a:solidFill>
              </a:rPr>
              <a:t>Rushanara</a:t>
            </a:r>
            <a:r>
              <a:rPr lang="en-GB" b="1" dirty="0" smtClean="0">
                <a:solidFill>
                  <a:schemeClr val="bg1"/>
                </a:solidFill>
              </a:rPr>
              <a:t> Ali, </a:t>
            </a:r>
            <a:endParaRPr lang="en-GB" dirty="0">
              <a:solidFill>
                <a:schemeClr val="bg1"/>
              </a:solidFill>
            </a:endParaRPr>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379729" y="283278"/>
            <a:ext cx="1402540" cy="1791236"/>
          </a:xfrm>
          <a:prstGeom prst="rect">
            <a:avLst/>
          </a:prstGeom>
          <a:noFill/>
          <a:ln>
            <a:noFill/>
          </a:ln>
        </p:spPr>
      </p:pic>
      <p:sp>
        <p:nvSpPr>
          <p:cNvPr id="9" name="Rectangle 8"/>
          <p:cNvSpPr/>
          <p:nvPr/>
        </p:nvSpPr>
        <p:spPr>
          <a:xfrm>
            <a:off x="347117" y="3852049"/>
            <a:ext cx="1626445" cy="369332"/>
          </a:xfrm>
          <a:prstGeom prst="rect">
            <a:avLst/>
          </a:prstGeom>
        </p:spPr>
        <p:txBody>
          <a:bodyPr wrap="square">
            <a:spAutoFit/>
          </a:bodyPr>
          <a:lstStyle/>
          <a:p>
            <a:r>
              <a:rPr lang="en-GB" b="1" dirty="0" smtClean="0">
                <a:solidFill>
                  <a:schemeClr val="bg1"/>
                </a:solidFill>
              </a:rPr>
              <a:t>Monty </a:t>
            </a:r>
            <a:r>
              <a:rPr lang="en-GB" b="1" dirty="0" err="1" smtClean="0">
                <a:solidFill>
                  <a:schemeClr val="bg1"/>
                </a:solidFill>
              </a:rPr>
              <a:t>Panesar</a:t>
            </a:r>
            <a:endParaRPr lang="en-GB" b="1" dirty="0" smtClean="0">
              <a:solidFill>
                <a:schemeClr val="bg1"/>
              </a:solidFill>
            </a:endParaRPr>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9865542" y="3864458"/>
            <a:ext cx="1890906" cy="369332"/>
          </a:xfrm>
          <a:prstGeom prst="rect">
            <a:avLst/>
          </a:prstGeom>
        </p:spPr>
        <p:txBody>
          <a:bodyPr wrap="square">
            <a:spAutoFit/>
          </a:bodyPr>
          <a:lstStyle/>
          <a:p>
            <a:r>
              <a:rPr lang="en-GB" b="1" dirty="0" err="1" smtClean="0">
                <a:solidFill>
                  <a:schemeClr val="bg1"/>
                </a:solidFill>
              </a:rPr>
              <a:t>Gurinder</a:t>
            </a:r>
            <a:r>
              <a:rPr lang="en-GB" b="1" dirty="0" smtClean="0">
                <a:solidFill>
                  <a:schemeClr val="bg1"/>
                </a:solidFill>
              </a:rPr>
              <a:t> Chadha</a:t>
            </a: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2547107" y="3864458"/>
            <a:ext cx="1846623" cy="369332"/>
          </a:xfrm>
          <a:prstGeom prst="rect">
            <a:avLst/>
          </a:prstGeom>
        </p:spPr>
        <p:txBody>
          <a:bodyPr wrap="square">
            <a:spAutoFit/>
          </a:bodyPr>
          <a:lstStyle/>
          <a:p>
            <a:r>
              <a:rPr lang="en-GB" b="1" u="none" dirty="0" smtClean="0">
                <a:solidFill>
                  <a:schemeClr val="bg1"/>
                </a:solidFill>
              </a:rPr>
              <a:t>Sharon Osbourne </a:t>
            </a:r>
            <a:endParaRPr lang="en-GB" dirty="0">
              <a:solidFill>
                <a:schemeClr val="bg1"/>
              </a:solidFill>
            </a:endParaRPr>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23491" y="4703905"/>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7427005" y="3852049"/>
            <a:ext cx="1589812" cy="369332"/>
          </a:xfrm>
          <a:prstGeom prst="rect">
            <a:avLst/>
          </a:prstGeom>
        </p:spPr>
        <p:txBody>
          <a:bodyPr wrap="square">
            <a:spAutoFit/>
          </a:bodyPr>
          <a:lstStyle/>
          <a:p>
            <a:r>
              <a:rPr lang="en-GB" b="1" u="none" dirty="0" smtClean="0">
                <a:solidFill>
                  <a:schemeClr val="bg1"/>
                </a:solidFill>
              </a:rPr>
              <a:t>Vanessa-Mae</a:t>
            </a:r>
            <a:endParaRPr lang="en-GB"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62989" y="4718541"/>
            <a:ext cx="1583848" cy="1777535"/>
          </a:xfrm>
          <a:prstGeom prst="rect">
            <a:avLst/>
          </a:prstGeom>
          <a:noFill/>
          <a:ln>
            <a:noFill/>
          </a:ln>
        </p:spPr>
      </p:pic>
      <p:sp>
        <p:nvSpPr>
          <p:cNvPr id="18" name="Rectangle 17"/>
          <p:cNvSpPr/>
          <p:nvPr/>
        </p:nvSpPr>
        <p:spPr>
          <a:xfrm>
            <a:off x="7652267" y="2613935"/>
            <a:ext cx="1802075" cy="369332"/>
          </a:xfrm>
          <a:prstGeom prst="rect">
            <a:avLst/>
          </a:prstGeom>
        </p:spPr>
        <p:txBody>
          <a:bodyPr wrap="square">
            <a:spAutoFit/>
          </a:bodyPr>
          <a:lstStyle/>
          <a:p>
            <a:r>
              <a:rPr lang="en-GB" b="1" dirty="0" smtClean="0">
                <a:solidFill>
                  <a:schemeClr val="bg1"/>
                </a:solidFill>
              </a:rPr>
              <a:t>Boris Johnson</a:t>
            </a:r>
            <a:endParaRPr lang="en-GB" b="1" dirty="0">
              <a:solidFill>
                <a:schemeClr val="bg1"/>
              </a:solidFill>
            </a:endParaRPr>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4682" y="4703904"/>
            <a:ext cx="1288446" cy="1777535"/>
          </a:xfrm>
          <a:prstGeom prst="rect">
            <a:avLst/>
          </a:prstGeom>
          <a:noFill/>
          <a:ln>
            <a:noFill/>
          </a:ln>
        </p:spPr>
      </p:pic>
      <p:sp>
        <p:nvSpPr>
          <p:cNvPr id="20" name="Rectangle 19"/>
          <p:cNvSpPr/>
          <p:nvPr/>
        </p:nvSpPr>
        <p:spPr>
          <a:xfrm>
            <a:off x="423491" y="2613935"/>
            <a:ext cx="1660405" cy="369332"/>
          </a:xfrm>
          <a:prstGeom prst="rect">
            <a:avLst/>
          </a:prstGeom>
        </p:spPr>
        <p:txBody>
          <a:bodyPr wrap="square">
            <a:spAutoFit/>
          </a:bodyPr>
          <a:lstStyle/>
          <a:p>
            <a:r>
              <a:rPr lang="en-GB" b="1" dirty="0" smtClean="0">
                <a:solidFill>
                  <a:schemeClr val="bg1"/>
                </a:solidFill>
              </a:rPr>
              <a:t>HM Elizabeth II</a:t>
            </a:r>
            <a:endParaRPr lang="en-GB" dirty="0">
              <a:solidFill>
                <a:schemeClr val="bg1"/>
              </a:solidFill>
            </a:endParaRPr>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4426" y="4680205"/>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61583" y="2593949"/>
            <a:ext cx="2030278" cy="369332"/>
          </a:xfrm>
          <a:prstGeom prst="rect">
            <a:avLst/>
          </a:prstGeom>
        </p:spPr>
        <p:txBody>
          <a:bodyPr wrap="square">
            <a:spAutoFit/>
          </a:bodyPr>
          <a:lstStyle/>
          <a:p>
            <a:pPr algn="ctr"/>
            <a:r>
              <a:rPr lang="en-GB" b="1" dirty="0">
                <a:solidFill>
                  <a:schemeClr val="bg1"/>
                </a:solidFill>
              </a:rPr>
              <a:t>Prince </a:t>
            </a:r>
            <a:r>
              <a:rPr lang="en-GB" b="1" dirty="0" smtClean="0">
                <a:solidFill>
                  <a:schemeClr val="bg1"/>
                </a:solidFill>
              </a:rPr>
              <a:t>Philip </a:t>
            </a:r>
            <a:endParaRPr lang="en-GB" dirty="0">
              <a:solidFill>
                <a:schemeClr val="bg1"/>
              </a:solidFill>
            </a:endParaRPr>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550973" y="4718541"/>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3058422" y="2613935"/>
            <a:ext cx="1660405" cy="369332"/>
          </a:xfrm>
          <a:prstGeom prst="rect">
            <a:avLst/>
          </a:prstGeom>
        </p:spPr>
        <p:txBody>
          <a:bodyPr wrap="square">
            <a:spAutoFit/>
          </a:bodyPr>
          <a:lstStyle/>
          <a:p>
            <a:r>
              <a:rPr lang="en-GB" b="1" dirty="0" smtClean="0">
                <a:solidFill>
                  <a:schemeClr val="bg1"/>
                </a:solidFill>
              </a:rPr>
              <a:t>Gus John</a:t>
            </a:r>
          </a:p>
        </p:txBody>
      </p:sp>
    </p:spTree>
    <p:extLst>
      <p:ext uri="{BB962C8B-B14F-4D97-AF65-F5344CB8AC3E}">
        <p14:creationId xmlns:p14="http://schemas.microsoft.com/office/powerpoint/2010/main" val="347697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141225" y="3852049"/>
            <a:ext cx="1850636" cy="369332"/>
          </a:xfrm>
          <a:prstGeom prst="rect">
            <a:avLst/>
          </a:prstGeom>
        </p:spPr>
        <p:txBody>
          <a:bodyPr wrap="square">
            <a:spAutoFit/>
          </a:bodyPr>
          <a:lstStyle/>
          <a:p>
            <a:r>
              <a:rPr lang="en-GB" b="1" dirty="0" smtClean="0"/>
              <a:t>Helen </a:t>
            </a:r>
            <a:r>
              <a:rPr lang="en-GB" b="1" dirty="0" err="1" smtClean="0"/>
              <a:t>Czerski</a:t>
            </a:r>
            <a:r>
              <a:rPr lang="en-GB" b="1" dirty="0" smtClean="0"/>
              <a:t>, </a:t>
            </a:r>
            <a:endParaRPr lang="en-GB" dirty="0"/>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9981648" y="2613935"/>
            <a:ext cx="1658695" cy="369332"/>
          </a:xfrm>
          <a:prstGeom prst="rect">
            <a:avLst/>
          </a:prstGeom>
        </p:spPr>
        <p:txBody>
          <a:bodyPr wrap="square">
            <a:spAutoFit/>
          </a:bodyPr>
          <a:lstStyle/>
          <a:p>
            <a:r>
              <a:rPr lang="en-GB" b="1" dirty="0" err="1" smtClean="0"/>
              <a:t>Rushanara</a:t>
            </a:r>
            <a:r>
              <a:rPr lang="en-GB" b="1" dirty="0" smtClean="0"/>
              <a:t> Ali, </a:t>
            </a:r>
            <a:endParaRPr lang="en-GB" dirty="0"/>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379729" y="283278"/>
            <a:ext cx="1402540" cy="1791236"/>
          </a:xfrm>
          <a:prstGeom prst="rect">
            <a:avLst/>
          </a:prstGeom>
          <a:noFill/>
          <a:ln>
            <a:noFill/>
          </a:ln>
        </p:spPr>
      </p:pic>
      <p:sp>
        <p:nvSpPr>
          <p:cNvPr id="9" name="Rectangle 8"/>
          <p:cNvSpPr/>
          <p:nvPr/>
        </p:nvSpPr>
        <p:spPr>
          <a:xfrm>
            <a:off x="347117" y="3852049"/>
            <a:ext cx="1626445" cy="369332"/>
          </a:xfrm>
          <a:prstGeom prst="rect">
            <a:avLst/>
          </a:prstGeom>
        </p:spPr>
        <p:txBody>
          <a:bodyPr wrap="square">
            <a:spAutoFit/>
          </a:bodyPr>
          <a:lstStyle/>
          <a:p>
            <a:r>
              <a:rPr lang="en-GB" b="1" dirty="0" smtClean="0"/>
              <a:t>Monty </a:t>
            </a:r>
            <a:r>
              <a:rPr lang="en-GB" b="1" dirty="0" err="1" smtClean="0"/>
              <a:t>Panesar</a:t>
            </a:r>
            <a:endParaRPr lang="en-GB" b="1" dirty="0" smtClean="0"/>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9865542" y="3864458"/>
            <a:ext cx="1890906" cy="369332"/>
          </a:xfrm>
          <a:prstGeom prst="rect">
            <a:avLst/>
          </a:prstGeom>
        </p:spPr>
        <p:txBody>
          <a:bodyPr wrap="square">
            <a:spAutoFit/>
          </a:bodyPr>
          <a:lstStyle/>
          <a:p>
            <a:r>
              <a:rPr lang="en-GB" b="1" dirty="0" err="1" smtClean="0"/>
              <a:t>Gurinder</a:t>
            </a:r>
            <a:r>
              <a:rPr lang="en-GB" b="1" dirty="0" smtClean="0"/>
              <a:t> Chadha</a:t>
            </a: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2547107" y="3864458"/>
            <a:ext cx="1846623" cy="369332"/>
          </a:xfrm>
          <a:prstGeom prst="rect">
            <a:avLst/>
          </a:prstGeom>
        </p:spPr>
        <p:txBody>
          <a:bodyPr wrap="square">
            <a:spAutoFit/>
          </a:bodyPr>
          <a:lstStyle/>
          <a:p>
            <a:r>
              <a:rPr lang="en-GB" b="1" u="none" dirty="0" smtClean="0"/>
              <a:t>Sharon Osbourne </a:t>
            </a:r>
            <a:endParaRPr lang="en-GB" dirty="0"/>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23491" y="4703905"/>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7427005" y="3852049"/>
            <a:ext cx="1589812" cy="369332"/>
          </a:xfrm>
          <a:prstGeom prst="rect">
            <a:avLst/>
          </a:prstGeom>
        </p:spPr>
        <p:txBody>
          <a:bodyPr wrap="square">
            <a:spAutoFit/>
          </a:bodyPr>
          <a:lstStyle/>
          <a:p>
            <a:r>
              <a:rPr lang="en-GB" b="1" u="none" dirty="0" smtClean="0"/>
              <a:t>Vanessa-Mae</a:t>
            </a:r>
            <a:endParaRPr lang="en-GB" dirty="0"/>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62989" y="4718541"/>
            <a:ext cx="1583848" cy="1777535"/>
          </a:xfrm>
          <a:prstGeom prst="rect">
            <a:avLst/>
          </a:prstGeom>
          <a:noFill/>
          <a:ln>
            <a:noFill/>
          </a:ln>
        </p:spPr>
      </p:pic>
      <p:sp>
        <p:nvSpPr>
          <p:cNvPr id="18" name="Rectangle 17"/>
          <p:cNvSpPr/>
          <p:nvPr/>
        </p:nvSpPr>
        <p:spPr>
          <a:xfrm>
            <a:off x="7652267" y="2613935"/>
            <a:ext cx="1802075" cy="369332"/>
          </a:xfrm>
          <a:prstGeom prst="rect">
            <a:avLst/>
          </a:prstGeom>
        </p:spPr>
        <p:txBody>
          <a:bodyPr wrap="square">
            <a:spAutoFit/>
          </a:bodyPr>
          <a:lstStyle/>
          <a:p>
            <a:r>
              <a:rPr lang="en-GB" b="1" dirty="0" smtClean="0"/>
              <a:t>Boris Johnson</a:t>
            </a:r>
            <a:endParaRPr lang="en-GB" b="1" dirty="0"/>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04682" y="4703904"/>
            <a:ext cx="1288446" cy="1777535"/>
          </a:xfrm>
          <a:prstGeom prst="rect">
            <a:avLst/>
          </a:prstGeom>
          <a:noFill/>
          <a:ln>
            <a:noFill/>
          </a:ln>
        </p:spPr>
      </p:pic>
      <p:sp>
        <p:nvSpPr>
          <p:cNvPr id="20" name="Rectangle 19"/>
          <p:cNvSpPr/>
          <p:nvPr/>
        </p:nvSpPr>
        <p:spPr>
          <a:xfrm>
            <a:off x="423491" y="2613935"/>
            <a:ext cx="1660405" cy="369332"/>
          </a:xfrm>
          <a:prstGeom prst="rect">
            <a:avLst/>
          </a:prstGeom>
        </p:spPr>
        <p:txBody>
          <a:bodyPr wrap="square">
            <a:spAutoFit/>
          </a:bodyPr>
          <a:lstStyle/>
          <a:p>
            <a:r>
              <a:rPr lang="en-GB" b="1" dirty="0" smtClean="0"/>
              <a:t>HM Elizabeth II</a:t>
            </a:r>
            <a:endParaRPr lang="en-GB" dirty="0"/>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4426" y="4680205"/>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61583" y="2593949"/>
            <a:ext cx="2030278" cy="369332"/>
          </a:xfrm>
          <a:prstGeom prst="rect">
            <a:avLst/>
          </a:prstGeom>
        </p:spPr>
        <p:txBody>
          <a:bodyPr wrap="square">
            <a:spAutoFit/>
          </a:bodyPr>
          <a:lstStyle/>
          <a:p>
            <a:pPr algn="ctr"/>
            <a:r>
              <a:rPr lang="en-GB" b="1" dirty="0"/>
              <a:t>Prince </a:t>
            </a:r>
            <a:r>
              <a:rPr lang="en-GB" b="1" dirty="0" smtClean="0"/>
              <a:t>Philip </a:t>
            </a:r>
            <a:endParaRPr lang="en-GB" dirty="0"/>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550973" y="4718541"/>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3058422" y="2613935"/>
            <a:ext cx="1660405" cy="369332"/>
          </a:xfrm>
          <a:prstGeom prst="rect">
            <a:avLst/>
          </a:prstGeom>
        </p:spPr>
        <p:txBody>
          <a:bodyPr wrap="square">
            <a:spAutoFit/>
          </a:bodyPr>
          <a:lstStyle/>
          <a:p>
            <a:r>
              <a:rPr lang="en-GB" b="1" dirty="0" smtClean="0"/>
              <a:t>Gus John</a:t>
            </a:r>
          </a:p>
        </p:txBody>
      </p:sp>
    </p:spTree>
    <p:extLst>
      <p:ext uri="{BB962C8B-B14F-4D97-AF65-F5344CB8AC3E}">
        <p14:creationId xmlns:p14="http://schemas.microsoft.com/office/powerpoint/2010/main" val="205276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descr="File:Helen Czerski at Thinking Digital 2012.jpg">
            <a:hlinkClick r:id="rId3"/>
          </p:cNvPr>
          <p:cNvPicPr/>
          <p:nvPr/>
        </p:nvPicPr>
        <p:blipFill rotWithShape="1">
          <a:blip r:embed="rId4">
            <a:extLst>
              <a:ext uri="{28A0092B-C50C-407E-A947-70E740481C1C}">
                <a14:useLocalDpi xmlns:a14="http://schemas.microsoft.com/office/drawing/2010/main" val="0"/>
              </a:ext>
            </a:extLst>
          </a:blip>
          <a:srcRect l="24723" r="28469" b="33156"/>
          <a:stretch/>
        </p:blipFill>
        <p:spPr bwMode="auto">
          <a:xfrm>
            <a:off x="442188" y="269577"/>
            <a:ext cx="1850636" cy="1791236"/>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76323" y="2065822"/>
            <a:ext cx="2222325" cy="1200329"/>
          </a:xfrm>
          <a:prstGeom prst="rect">
            <a:avLst/>
          </a:prstGeom>
        </p:spPr>
        <p:txBody>
          <a:bodyPr wrap="square">
            <a:spAutoFit/>
          </a:bodyPr>
          <a:lstStyle/>
          <a:p>
            <a:pPr algn="ctr"/>
            <a:r>
              <a:rPr lang="en-GB" b="1" dirty="0" smtClean="0">
                <a:solidFill>
                  <a:schemeClr val="bg1"/>
                </a:solidFill>
              </a:rPr>
              <a:t>Helen </a:t>
            </a:r>
            <a:r>
              <a:rPr lang="en-GB" b="1" dirty="0" err="1" smtClean="0">
                <a:solidFill>
                  <a:schemeClr val="bg1"/>
                </a:solidFill>
              </a:rPr>
              <a:t>Czerski</a:t>
            </a:r>
            <a:r>
              <a:rPr lang="en-GB" b="1" dirty="0" smtClean="0">
                <a:solidFill>
                  <a:schemeClr val="bg1"/>
                </a:solidFill>
              </a:rPr>
              <a:t> </a:t>
            </a:r>
            <a:r>
              <a:rPr lang="en-GB" b="1" dirty="0">
                <a:solidFill>
                  <a:schemeClr val="bg1"/>
                </a:solidFill>
              </a:rPr>
              <a:t>O</a:t>
            </a:r>
            <a:r>
              <a:rPr lang="en-GB" b="1" dirty="0" smtClean="0">
                <a:solidFill>
                  <a:schemeClr val="bg1"/>
                </a:solidFill>
              </a:rPr>
              <a:t>ceanographer, physicist and broadcaster</a:t>
            </a:r>
            <a:endParaRPr lang="en-GB" b="1" dirty="0">
              <a:solidFill>
                <a:schemeClr val="bg1"/>
              </a:solidFill>
            </a:endParaRPr>
          </a:p>
        </p:txBody>
      </p:sp>
      <p:pic>
        <p:nvPicPr>
          <p:cNvPr id="6" name="Picture 5" descr="C:\Users\dm0\AppData\Local\Microsoft\Windows\Temporary Internet Files\Content.IE5\D2Q1VLT7\Rali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2667" y="283278"/>
            <a:ext cx="1658695" cy="1791238"/>
          </a:xfrm>
          <a:prstGeom prst="rect">
            <a:avLst/>
          </a:prstGeom>
          <a:noFill/>
          <a:ln>
            <a:noFill/>
          </a:ln>
        </p:spPr>
      </p:pic>
      <p:sp>
        <p:nvSpPr>
          <p:cNvPr id="7" name="Rectangle 6"/>
          <p:cNvSpPr/>
          <p:nvPr/>
        </p:nvSpPr>
        <p:spPr>
          <a:xfrm>
            <a:off x="2846843" y="2060813"/>
            <a:ext cx="2047886" cy="923330"/>
          </a:xfrm>
          <a:prstGeom prst="rect">
            <a:avLst/>
          </a:prstGeom>
        </p:spPr>
        <p:txBody>
          <a:bodyPr wrap="square">
            <a:spAutoFit/>
          </a:bodyPr>
          <a:lstStyle/>
          <a:p>
            <a:pPr algn="ctr"/>
            <a:r>
              <a:rPr lang="en-GB" b="1" dirty="0" err="1" smtClean="0">
                <a:solidFill>
                  <a:schemeClr val="bg1"/>
                </a:solidFill>
              </a:rPr>
              <a:t>Rushanara</a:t>
            </a:r>
            <a:r>
              <a:rPr lang="en-GB" b="1" dirty="0" smtClean="0">
                <a:solidFill>
                  <a:schemeClr val="bg1"/>
                </a:solidFill>
              </a:rPr>
              <a:t> Ali Politician, Labour MP</a:t>
            </a:r>
            <a:endParaRPr lang="en-GB" b="1" dirty="0">
              <a:solidFill>
                <a:schemeClr val="bg1"/>
              </a:solidFill>
            </a:endParaRPr>
          </a:p>
        </p:txBody>
      </p:sp>
      <p:pic>
        <p:nvPicPr>
          <p:cNvPr id="8" name="Picture 7" descr="File:Monty Panesar.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422320" y="283278"/>
            <a:ext cx="1402540" cy="1791236"/>
          </a:xfrm>
          <a:prstGeom prst="rect">
            <a:avLst/>
          </a:prstGeom>
          <a:noFill/>
          <a:ln>
            <a:noFill/>
          </a:ln>
        </p:spPr>
      </p:pic>
      <p:sp>
        <p:nvSpPr>
          <p:cNvPr id="9" name="Rectangle 8"/>
          <p:cNvSpPr/>
          <p:nvPr/>
        </p:nvSpPr>
        <p:spPr>
          <a:xfrm>
            <a:off x="5100553" y="2074568"/>
            <a:ext cx="2107071" cy="1200329"/>
          </a:xfrm>
          <a:prstGeom prst="rect">
            <a:avLst/>
          </a:prstGeom>
        </p:spPr>
        <p:txBody>
          <a:bodyPr wrap="square">
            <a:spAutoFit/>
          </a:bodyPr>
          <a:lstStyle/>
          <a:p>
            <a:pPr algn="ctr"/>
            <a:r>
              <a:rPr lang="en-GB" b="1" dirty="0" smtClean="0">
                <a:solidFill>
                  <a:schemeClr val="bg1"/>
                </a:solidFill>
              </a:rPr>
              <a:t>Monty </a:t>
            </a:r>
            <a:r>
              <a:rPr lang="en-GB" b="1" dirty="0" err="1" smtClean="0">
                <a:solidFill>
                  <a:schemeClr val="bg1"/>
                </a:solidFill>
              </a:rPr>
              <a:t>Panesar</a:t>
            </a:r>
            <a:endParaRPr lang="en-GB" b="1" dirty="0" smtClean="0">
              <a:solidFill>
                <a:schemeClr val="bg1"/>
              </a:solidFill>
            </a:endParaRPr>
          </a:p>
          <a:p>
            <a:pPr algn="ctr"/>
            <a:r>
              <a:rPr lang="en-GB" b="1" dirty="0" smtClean="0">
                <a:solidFill>
                  <a:schemeClr val="bg1"/>
                </a:solidFill>
              </a:rPr>
              <a:t>English international cricketer</a:t>
            </a:r>
            <a:endParaRPr lang="en-GB" b="1" dirty="0">
              <a:solidFill>
                <a:schemeClr val="bg1"/>
              </a:solidFill>
            </a:endParaRPr>
          </a:p>
        </p:txBody>
      </p:sp>
      <p:pic>
        <p:nvPicPr>
          <p:cNvPr id="10" name="Picture 9" descr="File:Gurinder Chadha 2013.jpg">
            <a:hlinkClick r:id="rId8"/>
          </p:cNvPr>
          <p:cNvPicPr/>
          <p:nvPr/>
        </p:nvPicPr>
        <p:blipFill rotWithShape="1">
          <a:blip r:embed="rId9" cstate="print">
            <a:extLst>
              <a:ext uri="{28A0092B-C50C-407E-A947-70E740481C1C}">
                <a14:useLocalDpi xmlns:a14="http://schemas.microsoft.com/office/drawing/2010/main" val="0"/>
              </a:ext>
            </a:extLst>
          </a:blip>
          <a:srcRect l="5151" t="4071" r="16952" b="14508"/>
          <a:stretch/>
        </p:blipFill>
        <p:spPr bwMode="auto">
          <a:xfrm>
            <a:off x="7652267" y="283278"/>
            <a:ext cx="1641858" cy="1791236"/>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7413448" y="2074568"/>
            <a:ext cx="2213368" cy="646331"/>
          </a:xfrm>
          <a:prstGeom prst="rect">
            <a:avLst/>
          </a:prstGeom>
        </p:spPr>
        <p:txBody>
          <a:bodyPr wrap="square">
            <a:spAutoFit/>
          </a:bodyPr>
          <a:lstStyle/>
          <a:p>
            <a:pPr algn="ctr"/>
            <a:r>
              <a:rPr lang="en-GB" b="1" dirty="0" err="1" smtClean="0">
                <a:solidFill>
                  <a:schemeClr val="bg1"/>
                </a:solidFill>
              </a:rPr>
              <a:t>Gurinder</a:t>
            </a:r>
            <a:r>
              <a:rPr lang="en-GB" b="1" dirty="0" smtClean="0">
                <a:solidFill>
                  <a:schemeClr val="bg1"/>
                </a:solidFill>
              </a:rPr>
              <a:t> Chadha</a:t>
            </a:r>
          </a:p>
          <a:p>
            <a:pPr algn="ctr"/>
            <a:r>
              <a:rPr lang="en-GB" b="1" dirty="0" smtClean="0">
                <a:solidFill>
                  <a:schemeClr val="bg1"/>
                </a:solidFill>
              </a:rPr>
              <a:t>Film director</a:t>
            </a:r>
            <a:endParaRPr lang="en-GB" b="1" dirty="0">
              <a:solidFill>
                <a:schemeClr val="bg1"/>
              </a:solidFill>
            </a:endParaRPr>
          </a:p>
        </p:txBody>
      </p:sp>
      <p:pic>
        <p:nvPicPr>
          <p:cNvPr id="12" name="Picture 11" descr="File:Sharon Osbourne 2, 2012.jpg">
            <a:hlinkClick r:id="rId10"/>
          </p:cNvPr>
          <p:cNvPicPr/>
          <p:nvPr/>
        </p:nvPicPr>
        <p:blipFill rotWithShape="1">
          <a:blip r:embed="rId11">
            <a:extLst>
              <a:ext uri="{28A0092B-C50C-407E-A947-70E740481C1C}">
                <a14:useLocalDpi xmlns:a14="http://schemas.microsoft.com/office/drawing/2010/main" val="0"/>
              </a:ext>
            </a:extLst>
          </a:blip>
          <a:srcRect l="16129" t="4039" r="13272" b="28561"/>
          <a:stretch/>
        </p:blipFill>
        <p:spPr bwMode="auto">
          <a:xfrm>
            <a:off x="10000343" y="283278"/>
            <a:ext cx="1538514" cy="1777535"/>
          </a:xfrm>
          <a:prstGeom prst="rect">
            <a:avLst/>
          </a:prstGeom>
          <a:noFill/>
          <a:ln>
            <a:noFill/>
          </a:ln>
          <a:extLst>
            <a:ext uri="{53640926-AAD7-44D8-BBD7-CCE9431645EC}">
              <a14:shadowObscured xmlns:a14="http://schemas.microsoft.com/office/drawing/2010/main"/>
            </a:ext>
          </a:extLst>
        </p:spPr>
      </p:pic>
      <p:sp>
        <p:nvSpPr>
          <p:cNvPr id="13" name="Rectangle 12"/>
          <p:cNvSpPr/>
          <p:nvPr/>
        </p:nvSpPr>
        <p:spPr>
          <a:xfrm>
            <a:off x="9738767" y="2060813"/>
            <a:ext cx="2166361" cy="923330"/>
          </a:xfrm>
          <a:prstGeom prst="rect">
            <a:avLst/>
          </a:prstGeom>
        </p:spPr>
        <p:txBody>
          <a:bodyPr wrap="square">
            <a:spAutoFit/>
          </a:bodyPr>
          <a:lstStyle/>
          <a:p>
            <a:pPr algn="ctr"/>
            <a:r>
              <a:rPr lang="en-GB" b="1" u="none" dirty="0" smtClean="0">
                <a:solidFill>
                  <a:schemeClr val="bg1"/>
                </a:solidFill>
              </a:rPr>
              <a:t>Sharon Osbourne  TV presenter, businesswoman</a:t>
            </a:r>
            <a:endParaRPr lang="en-GB" b="1" dirty="0">
              <a:solidFill>
                <a:schemeClr val="bg1"/>
              </a:solidFill>
            </a:endParaRPr>
          </a:p>
        </p:txBody>
      </p:sp>
      <p:pic>
        <p:nvPicPr>
          <p:cNvPr id="15" name="Picture 14" descr="http://upload.wikimedia.org/wikipedia/commons/2/21/Vanessa-Mae_2014.jpg"/>
          <p:cNvPicPr/>
          <p:nvPr/>
        </p:nvPicPr>
        <p:blipFill rotWithShape="1">
          <a:blip r:embed="rId12">
            <a:extLst>
              <a:ext uri="{28A0092B-C50C-407E-A947-70E740481C1C}">
                <a14:useLocalDpi xmlns:a14="http://schemas.microsoft.com/office/drawing/2010/main" val="0"/>
              </a:ext>
            </a:extLst>
          </a:blip>
          <a:srcRect b="22974"/>
          <a:stretch/>
        </p:blipFill>
        <p:spPr bwMode="auto">
          <a:xfrm>
            <a:off x="442188" y="3630473"/>
            <a:ext cx="1473698" cy="1777535"/>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276323" y="5408007"/>
            <a:ext cx="1966738" cy="646331"/>
          </a:xfrm>
          <a:prstGeom prst="rect">
            <a:avLst/>
          </a:prstGeom>
        </p:spPr>
        <p:txBody>
          <a:bodyPr wrap="square">
            <a:spAutoFit/>
          </a:bodyPr>
          <a:lstStyle/>
          <a:p>
            <a:pPr algn="ctr"/>
            <a:r>
              <a:rPr lang="en-GB" b="1" u="none" dirty="0" smtClean="0">
                <a:solidFill>
                  <a:schemeClr val="bg1"/>
                </a:solidFill>
              </a:rPr>
              <a:t>Vanessa-Mae Classical violinist</a:t>
            </a:r>
            <a:endParaRPr lang="en-GB" b="1" dirty="0">
              <a:solidFill>
                <a:schemeClr val="bg1"/>
              </a:solidFill>
            </a:endParaRPr>
          </a:p>
        </p:txBody>
      </p:sp>
      <p:pic>
        <p:nvPicPr>
          <p:cNvPr id="17" name="Picture 16" descr="C:\Users\dm0\AppData\Local\Microsoft\Windows\Temporary Internet Files\Content.IE5\NJ8PGEMQ\Boris_Johnson_-opening_bell_at_NASDAQ-14Sept2009-3c_cropped.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77179" y="3630471"/>
            <a:ext cx="1583848" cy="1777535"/>
          </a:xfrm>
          <a:prstGeom prst="rect">
            <a:avLst/>
          </a:prstGeom>
          <a:noFill/>
          <a:ln>
            <a:noFill/>
          </a:ln>
        </p:spPr>
      </p:pic>
      <p:sp>
        <p:nvSpPr>
          <p:cNvPr id="18" name="Rectangle 17"/>
          <p:cNvSpPr/>
          <p:nvPr/>
        </p:nvSpPr>
        <p:spPr>
          <a:xfrm>
            <a:off x="2615936" y="5411878"/>
            <a:ext cx="2053325" cy="646331"/>
          </a:xfrm>
          <a:prstGeom prst="rect">
            <a:avLst/>
          </a:prstGeom>
        </p:spPr>
        <p:txBody>
          <a:bodyPr wrap="square">
            <a:spAutoFit/>
          </a:bodyPr>
          <a:lstStyle/>
          <a:p>
            <a:pPr algn="ctr"/>
            <a:r>
              <a:rPr lang="en-GB" b="1" dirty="0" smtClean="0">
                <a:solidFill>
                  <a:schemeClr val="bg1"/>
                </a:solidFill>
              </a:rPr>
              <a:t>Boris Johnson Mayor of London, </a:t>
            </a:r>
            <a:endParaRPr lang="en-GB" b="1" dirty="0">
              <a:solidFill>
                <a:schemeClr val="bg1"/>
              </a:solidFill>
            </a:endParaRPr>
          </a:p>
        </p:txBody>
      </p:sp>
      <p:pic>
        <p:nvPicPr>
          <p:cNvPr id="19" name="Picture 18" descr="File:Queen Elizabeth II March 2015.jpg">
            <a:hlinkClick r:id="rId14"/>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22320" y="3630472"/>
            <a:ext cx="1288446" cy="1777535"/>
          </a:xfrm>
          <a:prstGeom prst="rect">
            <a:avLst/>
          </a:prstGeom>
          <a:noFill/>
          <a:ln>
            <a:noFill/>
          </a:ln>
        </p:spPr>
      </p:pic>
      <p:sp>
        <p:nvSpPr>
          <p:cNvPr id="20" name="Rectangle 19"/>
          <p:cNvSpPr/>
          <p:nvPr/>
        </p:nvSpPr>
        <p:spPr>
          <a:xfrm>
            <a:off x="5049445" y="5408007"/>
            <a:ext cx="2096895" cy="646331"/>
          </a:xfrm>
          <a:prstGeom prst="rect">
            <a:avLst/>
          </a:prstGeom>
        </p:spPr>
        <p:txBody>
          <a:bodyPr wrap="square">
            <a:spAutoFit/>
          </a:bodyPr>
          <a:lstStyle/>
          <a:p>
            <a:pPr algn="ctr"/>
            <a:r>
              <a:rPr lang="en-GB" b="1" dirty="0" smtClean="0">
                <a:solidFill>
                  <a:schemeClr val="bg1"/>
                </a:solidFill>
              </a:rPr>
              <a:t>HM Elizabeth II Queen of England, </a:t>
            </a:r>
            <a:endParaRPr lang="en-GB" b="1" dirty="0">
              <a:solidFill>
                <a:schemeClr val="bg1"/>
              </a:solidFill>
            </a:endParaRPr>
          </a:p>
        </p:txBody>
      </p:sp>
      <p:pic>
        <p:nvPicPr>
          <p:cNvPr id="1026" name="Picture 2" descr="File:Duke of Edinburgh 33 Allan Warren.jpg">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5582"/>
          <a:stretch/>
        </p:blipFill>
        <p:spPr bwMode="auto">
          <a:xfrm>
            <a:off x="10081846" y="3630472"/>
            <a:ext cx="1454431" cy="1824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30871" y="5455404"/>
            <a:ext cx="2673025" cy="646331"/>
          </a:xfrm>
          <a:prstGeom prst="rect">
            <a:avLst/>
          </a:prstGeom>
        </p:spPr>
        <p:txBody>
          <a:bodyPr wrap="square">
            <a:spAutoFit/>
          </a:bodyPr>
          <a:lstStyle/>
          <a:p>
            <a:pPr algn="ctr"/>
            <a:r>
              <a:rPr lang="en-GB" b="1" dirty="0">
                <a:solidFill>
                  <a:schemeClr val="bg1"/>
                </a:solidFill>
              </a:rPr>
              <a:t>Prince </a:t>
            </a:r>
            <a:r>
              <a:rPr lang="en-GB" b="1" dirty="0" smtClean="0">
                <a:solidFill>
                  <a:schemeClr val="bg1"/>
                </a:solidFill>
              </a:rPr>
              <a:t>Philip                        Husband of queen</a:t>
            </a:r>
            <a:endParaRPr lang="en-GB" b="1" dirty="0">
              <a:solidFill>
                <a:schemeClr val="bg1"/>
              </a:solidFill>
            </a:endParaRPr>
          </a:p>
        </p:txBody>
      </p:sp>
      <p:pic>
        <p:nvPicPr>
          <p:cNvPr id="21" name="Picture 20" descr="http://ts2.mm.bing.net/th?id=JN.KW41HcUD9rWilPk%2bzIRq2w&amp;pid=1.1"/>
          <p:cNvPicPr/>
          <p:nvPr/>
        </p:nvPicPr>
        <p:blipFill rotWithShape="1">
          <a:blip r:embed="rId18">
            <a:extLst>
              <a:ext uri="{28A0092B-C50C-407E-A947-70E740481C1C}">
                <a14:useLocalDpi xmlns:a14="http://schemas.microsoft.com/office/drawing/2010/main" val="0"/>
              </a:ext>
            </a:extLst>
          </a:blip>
          <a:srcRect l="15132" r="27630"/>
          <a:stretch/>
        </p:blipFill>
        <p:spPr bwMode="auto">
          <a:xfrm>
            <a:off x="7652267" y="3630472"/>
            <a:ext cx="1465844" cy="1777535"/>
          </a:xfrm>
          <a:prstGeom prst="rect">
            <a:avLst/>
          </a:prstGeom>
          <a:noFill/>
          <a:ln>
            <a:noFill/>
          </a:ln>
          <a:extLst>
            <a:ext uri="{53640926-AAD7-44D8-BBD7-CCE9431645EC}">
              <a14:shadowObscured xmlns:a14="http://schemas.microsoft.com/office/drawing/2010/main"/>
            </a:ext>
          </a:extLst>
        </p:spPr>
      </p:pic>
      <p:sp>
        <p:nvSpPr>
          <p:cNvPr id="22" name="Rectangle 21"/>
          <p:cNvSpPr/>
          <p:nvPr/>
        </p:nvSpPr>
        <p:spPr>
          <a:xfrm>
            <a:off x="7342286" y="5422643"/>
            <a:ext cx="2088585" cy="923330"/>
          </a:xfrm>
          <a:prstGeom prst="rect">
            <a:avLst/>
          </a:prstGeom>
        </p:spPr>
        <p:txBody>
          <a:bodyPr wrap="square">
            <a:spAutoFit/>
          </a:bodyPr>
          <a:lstStyle/>
          <a:p>
            <a:pPr algn="ctr"/>
            <a:r>
              <a:rPr lang="en-GB" b="1" dirty="0" smtClean="0">
                <a:solidFill>
                  <a:schemeClr val="bg1"/>
                </a:solidFill>
              </a:rPr>
              <a:t>Gus John</a:t>
            </a:r>
          </a:p>
          <a:p>
            <a:pPr algn="ctr"/>
            <a:r>
              <a:rPr lang="en-GB" b="1" dirty="0" smtClean="0">
                <a:solidFill>
                  <a:schemeClr val="bg1"/>
                </a:solidFill>
              </a:rPr>
              <a:t>Writer, academic, campaigner</a:t>
            </a:r>
            <a:endParaRPr lang="en-GB" b="1" dirty="0">
              <a:solidFill>
                <a:schemeClr val="bg1"/>
              </a:solidFill>
            </a:endParaRPr>
          </a:p>
        </p:txBody>
      </p:sp>
    </p:spTree>
    <p:extLst>
      <p:ext uri="{BB962C8B-B14F-4D97-AF65-F5344CB8AC3E}">
        <p14:creationId xmlns:p14="http://schemas.microsoft.com/office/powerpoint/2010/main" val="18698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6" grpId="0"/>
      <p:bldP spid="18" grpId="0"/>
      <p:bldP spid="20" grpId="0"/>
      <p:bldP spid="2"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2684</Words>
  <Application>Microsoft Office PowerPoint</Application>
  <PresentationFormat>Widescreen</PresentationFormat>
  <Paragraphs>288</Paragraphs>
  <Slides>17</Slides>
  <Notes>16</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SGC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Moore</dc:creator>
  <cp:lastModifiedBy>Dominique Moore</cp:lastModifiedBy>
  <cp:revision>49</cp:revision>
  <cp:lastPrinted>2015-07-07T11:35:40Z</cp:lastPrinted>
  <dcterms:created xsi:type="dcterms:W3CDTF">2015-05-04T19:40:17Z</dcterms:created>
  <dcterms:modified xsi:type="dcterms:W3CDTF">2015-07-07T11:59:50Z</dcterms:modified>
</cp:coreProperties>
</file>