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Lst>
  <p:sldSz cx="6858000" cy="9906000" type="A4"/>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0" d="100"/>
          <a:sy n="90" d="100"/>
        </p:scale>
        <p:origin x="1482" y="-236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75135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275355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305981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95881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BE6B3A-4249-498C-8498-34208342511F}"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3872821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BE6B3A-4249-498C-8498-34208342511F}" type="datetimeFigureOut">
              <a:rPr lang="en-GB" smtClean="0"/>
              <a:t>10/01/2019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411833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BE6B3A-4249-498C-8498-34208342511F}" type="datetimeFigureOut">
              <a:rPr lang="en-GB" smtClean="0"/>
              <a:t>10/01/2019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318139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BE6B3A-4249-498C-8498-34208342511F}" type="datetimeFigureOut">
              <a:rPr lang="en-GB" smtClean="0"/>
              <a:t>10/01/2019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352192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E6B3A-4249-498C-8498-34208342511F}" type="datetimeFigureOut">
              <a:rPr lang="en-GB" smtClean="0"/>
              <a:t>10/01/2019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321564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10/01/2019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210645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10/01/2019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257300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5BE6B3A-4249-498C-8498-34208342511F}" type="datetimeFigureOut">
              <a:rPr lang="en-GB" smtClean="0"/>
              <a:t>10/01/2019</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63C6C09-C64E-415E-9C2F-5A621CFBECDC}" type="slidenum">
              <a:rPr lang="en-GB" smtClean="0"/>
              <a:t>‹#›</a:t>
            </a:fld>
            <a:endParaRPr lang="en-GB"/>
          </a:p>
        </p:txBody>
      </p:sp>
    </p:spTree>
    <p:extLst>
      <p:ext uri="{BB962C8B-B14F-4D97-AF65-F5344CB8AC3E}">
        <p14:creationId xmlns:p14="http://schemas.microsoft.com/office/powerpoint/2010/main" val="4064091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39000" r="-39000"/>
          </a:stretch>
        </a:blipFill>
        <a:effectLst/>
      </p:bgPr>
    </p:bg>
    <p:spTree>
      <p:nvGrpSpPr>
        <p:cNvPr id="1" name=""/>
        <p:cNvGrpSpPr/>
        <p:nvPr/>
      </p:nvGrpSpPr>
      <p:grpSpPr>
        <a:xfrm>
          <a:off x="0" y="0"/>
          <a:ext cx="0" cy="0"/>
          <a:chOff x="0" y="0"/>
          <a:chExt cx="0" cy="0"/>
        </a:xfrm>
      </p:grpSpPr>
      <p:sp>
        <p:nvSpPr>
          <p:cNvPr id="9" name="TextBox 8"/>
          <p:cNvSpPr txBox="1"/>
          <p:nvPr/>
        </p:nvSpPr>
        <p:spPr>
          <a:xfrm>
            <a:off x="3721100" y="7859075"/>
            <a:ext cx="2992323" cy="123110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u="sng" dirty="0">
                <a:solidFill>
                  <a:srgbClr val="92D050"/>
                </a:solidFill>
                <a:latin typeface="Berlin Sans FB" panose="020E0602020502020306" pitchFamily="34" charset="0"/>
                <a:cs typeface="Arial"/>
              </a:rPr>
              <a:t>ART</a:t>
            </a:r>
          </a:p>
          <a:p>
            <a:pPr algn="just"/>
            <a:r>
              <a:rPr lang="en-GB" sz="1050" b="1" dirty="0">
                <a:latin typeface="Berlin Sans FB" panose="020E0602020502020306" pitchFamily="34" charset="0"/>
                <a:cs typeface="Arial"/>
              </a:rPr>
              <a:t>As Artists</a:t>
            </a:r>
            <a:r>
              <a:rPr lang="en-GB" sz="1050" dirty="0">
                <a:latin typeface="Berlin Sans FB" panose="020E0602020502020306" pitchFamily="34" charset="0"/>
                <a:cs typeface="Arial"/>
              </a:rPr>
              <a:t>, we will </a:t>
            </a:r>
            <a:r>
              <a:rPr lang="en-GB" sz="1050" dirty="0" smtClean="0">
                <a:latin typeface="Berlin Sans FB" panose="020E0602020502020306" pitchFamily="34" charset="0"/>
                <a:cs typeface="Arial"/>
              </a:rPr>
              <a:t>be  studying the work of Mark Rothko in order to explore colour mixing.  We shall then create some African inspired art based on the </a:t>
            </a:r>
            <a:r>
              <a:rPr lang="en-GB" sz="1050" dirty="0" err="1" smtClean="0">
                <a:latin typeface="Berlin Sans FB" panose="020E0602020502020306" pitchFamily="34" charset="0"/>
                <a:cs typeface="Arial"/>
              </a:rPr>
              <a:t>Maasai</a:t>
            </a:r>
            <a:r>
              <a:rPr lang="en-GB" sz="1050" dirty="0" smtClean="0">
                <a:latin typeface="Berlin Sans FB" panose="020E0602020502020306" pitchFamily="34" charset="0"/>
                <a:cs typeface="Arial"/>
              </a:rPr>
              <a:t> culture.   Towards the end of the term we shall create shape collages based on the work of Piet Mondrian.</a:t>
            </a:r>
            <a:endParaRPr lang="en-GB" sz="1050" dirty="0">
              <a:latin typeface="Berlin Sans FB" panose="020E0602020502020306" pitchFamily="34" charset="0"/>
              <a:cs typeface="Arial"/>
            </a:endParaRPr>
          </a:p>
        </p:txBody>
      </p:sp>
      <p:sp>
        <p:nvSpPr>
          <p:cNvPr id="11" name="TextBox 10"/>
          <p:cNvSpPr txBox="1"/>
          <p:nvPr/>
        </p:nvSpPr>
        <p:spPr>
          <a:xfrm>
            <a:off x="3721100" y="5557481"/>
            <a:ext cx="2991961" cy="2362185"/>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u="sng" dirty="0">
                <a:solidFill>
                  <a:srgbClr val="00B050"/>
                </a:solidFill>
                <a:latin typeface="Berlin Sans FB" panose="020E0602020502020306" pitchFamily="34" charset="0"/>
                <a:cs typeface="Arial"/>
              </a:rPr>
              <a:t>SCIENCE</a:t>
            </a:r>
          </a:p>
          <a:p>
            <a:pPr algn="just"/>
            <a:r>
              <a:rPr lang="en-GB" altLang="en-US" sz="1050" b="1" dirty="0">
                <a:latin typeface="Berlin Sans FB" panose="020E0602020502020306" pitchFamily="34" charset="0"/>
                <a:cs typeface="Arial"/>
              </a:rPr>
              <a:t>As Scientists</a:t>
            </a:r>
            <a:r>
              <a:rPr lang="en-GB" altLang="en-US" sz="1050" dirty="0">
                <a:latin typeface="Berlin Sans FB" panose="020E0602020502020306" pitchFamily="34" charset="0"/>
                <a:cs typeface="Arial"/>
              </a:rPr>
              <a:t>, we </a:t>
            </a:r>
            <a:r>
              <a:rPr lang="en-GB" altLang="en-US" sz="1050" dirty="0" smtClean="0">
                <a:latin typeface="Berlin Sans FB" panose="020E0602020502020306" pitchFamily="34" charset="0"/>
                <a:cs typeface="Arial"/>
              </a:rPr>
              <a:t>will learn </a:t>
            </a:r>
            <a:r>
              <a:rPr lang="en-GB" altLang="en-US" sz="1050" dirty="0">
                <a:latin typeface="Berlin Sans FB" panose="020E0602020502020306" pitchFamily="34" charset="0"/>
                <a:cs typeface="Arial"/>
              </a:rPr>
              <a:t>about how humans and other animals are born, grow and change, and what we need to survive and be </a:t>
            </a:r>
            <a:r>
              <a:rPr lang="en-GB" altLang="en-US" sz="1050" dirty="0" smtClean="0">
                <a:latin typeface="Berlin Sans FB" panose="020E0602020502020306" pitchFamily="34" charset="0"/>
                <a:cs typeface="Arial"/>
              </a:rPr>
              <a:t>healthy. We will classify </a:t>
            </a:r>
            <a:r>
              <a:rPr lang="en-GB" altLang="en-US" sz="1050" dirty="0">
                <a:latin typeface="Berlin Sans FB" panose="020E0602020502020306" pitchFamily="34" charset="0"/>
                <a:cs typeface="Arial"/>
              </a:rPr>
              <a:t>different kinds of animal babies, learn about the basic needs that are shared by humans and animals, and research </a:t>
            </a:r>
            <a:r>
              <a:rPr lang="en-GB" altLang="en-US" sz="1050" dirty="0" smtClean="0">
                <a:latin typeface="Berlin Sans FB" panose="020E0602020502020306" pitchFamily="34" charset="0"/>
                <a:cs typeface="Arial"/>
              </a:rPr>
              <a:t>the differing </a:t>
            </a:r>
            <a:r>
              <a:rPr lang="en-GB" altLang="en-US" sz="1050" dirty="0">
                <a:latin typeface="Berlin Sans FB" panose="020E0602020502020306" pitchFamily="34" charset="0"/>
                <a:cs typeface="Arial"/>
              </a:rPr>
              <a:t>needs of animals within our care. Focusing their own experiences, children </a:t>
            </a:r>
            <a:r>
              <a:rPr lang="en-GB" altLang="en-US" sz="1050" dirty="0" smtClean="0">
                <a:latin typeface="Berlin Sans FB" panose="020E0602020502020306" pitchFamily="34" charset="0"/>
                <a:cs typeface="Arial"/>
              </a:rPr>
              <a:t>will explore </a:t>
            </a:r>
            <a:r>
              <a:rPr lang="en-GB" altLang="en-US" sz="1050" dirty="0">
                <a:latin typeface="Berlin Sans FB" panose="020E0602020502020306" pitchFamily="34" charset="0"/>
                <a:cs typeface="Arial"/>
              </a:rPr>
              <a:t>the need for humans to eat a varied </a:t>
            </a:r>
            <a:r>
              <a:rPr lang="en-GB" altLang="en-US" sz="1050" dirty="0" smtClean="0">
                <a:latin typeface="Berlin Sans FB" panose="020E0602020502020306" pitchFamily="34" charset="0"/>
                <a:cs typeface="Arial"/>
              </a:rPr>
              <a:t>diet, to </a:t>
            </a:r>
            <a:r>
              <a:rPr lang="en-GB" altLang="en-US" sz="1050" dirty="0">
                <a:latin typeface="Berlin Sans FB" panose="020E0602020502020306" pitchFamily="34" charset="0"/>
                <a:cs typeface="Arial"/>
              </a:rPr>
              <a:t>keep themselves clean, and to take regular exercise. Throughout the </a:t>
            </a:r>
            <a:r>
              <a:rPr lang="en-GB" altLang="en-US" sz="1050" dirty="0" smtClean="0">
                <a:latin typeface="Berlin Sans FB" panose="020E0602020502020306" pitchFamily="34" charset="0"/>
                <a:cs typeface="Arial"/>
              </a:rPr>
              <a:t>unit we will encourage </a:t>
            </a:r>
            <a:r>
              <a:rPr lang="en-GB" altLang="en-US" sz="1050" dirty="0">
                <a:latin typeface="Berlin Sans FB" panose="020E0602020502020306" pitchFamily="34" charset="0"/>
                <a:cs typeface="Arial"/>
              </a:rPr>
              <a:t>children to make </a:t>
            </a:r>
            <a:r>
              <a:rPr lang="en-GB" altLang="en-US" sz="1050" dirty="0" smtClean="0">
                <a:latin typeface="Berlin Sans FB" panose="020E0602020502020306" pitchFamily="34" charset="0"/>
                <a:cs typeface="Arial"/>
              </a:rPr>
              <a:t>positive choices </a:t>
            </a:r>
            <a:r>
              <a:rPr lang="en-GB" altLang="en-US" sz="1050" dirty="0">
                <a:latin typeface="Berlin Sans FB" panose="020E0602020502020306" pitchFamily="34" charset="0"/>
                <a:cs typeface="Arial"/>
              </a:rPr>
              <a:t>that contribute to a healthy </a:t>
            </a:r>
            <a:r>
              <a:rPr lang="en-GB" altLang="en-US" sz="1050" dirty="0" smtClean="0">
                <a:latin typeface="Berlin Sans FB" panose="020E0602020502020306" pitchFamily="34" charset="0"/>
                <a:cs typeface="Arial"/>
              </a:rPr>
              <a:t>lifestyle.</a:t>
            </a:r>
            <a:endParaRPr lang="en-GB" altLang="en-US" sz="1050" dirty="0">
              <a:latin typeface="Berlin Sans FB" panose="020E0602020502020306" pitchFamily="34" charset="0"/>
              <a:cs typeface="Arial"/>
            </a:endParaRPr>
          </a:p>
        </p:txBody>
      </p:sp>
      <p:sp>
        <p:nvSpPr>
          <p:cNvPr id="12" name="TextBox 11"/>
          <p:cNvSpPr txBox="1"/>
          <p:nvPr/>
        </p:nvSpPr>
        <p:spPr>
          <a:xfrm>
            <a:off x="3710553" y="4102603"/>
            <a:ext cx="3013051" cy="123110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u="sng" dirty="0">
                <a:solidFill>
                  <a:srgbClr val="FF0000"/>
                </a:solidFill>
                <a:latin typeface="Berlin Sans FB" panose="020E0602020502020306" pitchFamily="34" charset="0"/>
                <a:cs typeface="Arial"/>
              </a:rPr>
              <a:t>P.E </a:t>
            </a:r>
            <a:r>
              <a:rPr lang="en-GB" sz="1100" b="1" u="sng" dirty="0" smtClean="0">
                <a:solidFill>
                  <a:srgbClr val="FF0000"/>
                </a:solidFill>
                <a:latin typeface="Berlin Sans FB" panose="020E0602020502020306" pitchFamily="34" charset="0"/>
                <a:cs typeface="Arial"/>
              </a:rPr>
              <a:t>(Wednesday)</a:t>
            </a:r>
            <a:endParaRPr lang="en-GB" sz="1100" b="1" u="sng" dirty="0">
              <a:solidFill>
                <a:srgbClr val="FF0000"/>
              </a:solidFill>
              <a:latin typeface="Berlin Sans FB" panose="020E0602020502020306" pitchFamily="34" charset="0"/>
              <a:cs typeface="Arial"/>
            </a:endParaRPr>
          </a:p>
          <a:p>
            <a:pPr lvl="0" algn="just"/>
            <a:r>
              <a:rPr lang="en-GB" sz="1050" b="1" dirty="0">
                <a:solidFill>
                  <a:prstClr val="black"/>
                </a:solidFill>
                <a:latin typeface="Berlin Sans FB" panose="020E0602020502020306" pitchFamily="34" charset="0"/>
                <a:cs typeface="Arial"/>
              </a:rPr>
              <a:t>As </a:t>
            </a:r>
            <a:r>
              <a:rPr lang="en-GB" sz="1050" b="1" dirty="0" smtClean="0">
                <a:solidFill>
                  <a:prstClr val="black"/>
                </a:solidFill>
                <a:latin typeface="Berlin Sans FB" panose="020E0602020502020306" pitchFamily="34" charset="0"/>
                <a:cs typeface="Arial"/>
              </a:rPr>
              <a:t>Gymnasts</a:t>
            </a:r>
            <a:r>
              <a:rPr lang="en-GB" sz="1050" dirty="0" smtClean="0">
                <a:solidFill>
                  <a:prstClr val="black"/>
                </a:solidFill>
                <a:latin typeface="Berlin Sans FB" panose="020E0602020502020306" pitchFamily="34" charset="0"/>
                <a:cs typeface="Arial"/>
              </a:rPr>
              <a:t> we shall create individual, paired and group balances and work towards creating a fluid movement from one balance to another using a variety of jumps and rolls.</a:t>
            </a:r>
          </a:p>
          <a:p>
            <a:pPr lvl="0" algn="just"/>
            <a:r>
              <a:rPr lang="en-GB" sz="1050" b="1" dirty="0" smtClean="0">
                <a:solidFill>
                  <a:prstClr val="black"/>
                </a:solidFill>
                <a:latin typeface="Berlin Sans FB" panose="020E0602020502020306" pitchFamily="34" charset="0"/>
                <a:cs typeface="Arial"/>
              </a:rPr>
              <a:t>Please </a:t>
            </a:r>
            <a:r>
              <a:rPr lang="en-GB" sz="1050" b="1" dirty="0">
                <a:solidFill>
                  <a:prstClr val="black"/>
                </a:solidFill>
                <a:latin typeface="Berlin Sans FB" panose="020E0602020502020306" pitchFamily="34" charset="0"/>
                <a:cs typeface="Arial"/>
              </a:rPr>
              <a:t>ensure that your child has a full PE kit including trainers. </a:t>
            </a:r>
          </a:p>
        </p:txBody>
      </p:sp>
      <p:sp>
        <p:nvSpPr>
          <p:cNvPr id="7" name="TextBox 6"/>
          <p:cNvSpPr txBox="1"/>
          <p:nvPr/>
        </p:nvSpPr>
        <p:spPr>
          <a:xfrm>
            <a:off x="3531476" y="194066"/>
            <a:ext cx="3217053" cy="1877437"/>
          </a:xfrm>
          <a:prstGeom prst="rect">
            <a:avLst/>
          </a:prstGeom>
          <a:no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100" b="1" u="sng" dirty="0">
                <a:solidFill>
                  <a:srgbClr val="00B0F0"/>
                </a:solidFill>
                <a:latin typeface="Berlin Sans FB" panose="020E0602020502020306" pitchFamily="34" charset="0"/>
                <a:cs typeface="Arial"/>
              </a:rPr>
              <a:t>MATHEMATICS</a:t>
            </a:r>
          </a:p>
          <a:p>
            <a:pPr algn="just"/>
            <a:r>
              <a:rPr lang="en-GB" sz="1050" b="1" dirty="0">
                <a:latin typeface="Berlin Sans FB" panose="020E0602020502020306" pitchFamily="34" charset="0"/>
                <a:cs typeface="Arial"/>
              </a:rPr>
              <a:t>As Mathematicians</a:t>
            </a:r>
            <a:r>
              <a:rPr lang="en-GB" sz="1050" dirty="0">
                <a:latin typeface="Berlin Sans FB" panose="020E0602020502020306" pitchFamily="34" charset="0"/>
                <a:cs typeface="Arial"/>
              </a:rPr>
              <a:t>, </a:t>
            </a:r>
            <a:r>
              <a:rPr lang="en-GB" sz="1050" dirty="0" smtClean="0">
                <a:latin typeface="Berlin Sans FB" panose="020E0602020502020306" pitchFamily="34" charset="0"/>
                <a:cs typeface="Arial"/>
              </a:rPr>
              <a:t>we will be using our knowledge to measure and record the height of plants and the capacity of water.  We shall also be measuring and comparing the heights and length of mother and baby animals. Later in the term we shall apply our knowledge of fractions to divide and share amounts of food whilst compiling an ‘Eat well’ plate.  We will also be applying our maths to art by naming and drawing 2D shapes to create our own Mondrian inspired collage.</a:t>
            </a:r>
            <a:endParaRPr lang="en-GB" dirty="0"/>
          </a:p>
        </p:txBody>
      </p:sp>
      <p:sp>
        <p:nvSpPr>
          <p:cNvPr id="8" name="TextBox 7"/>
          <p:cNvSpPr txBox="1"/>
          <p:nvPr/>
        </p:nvSpPr>
        <p:spPr>
          <a:xfrm>
            <a:off x="141683" y="182294"/>
            <a:ext cx="3305710" cy="1954381"/>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u="sng" dirty="0">
                <a:solidFill>
                  <a:srgbClr val="C00000"/>
                </a:solidFill>
                <a:latin typeface="Berlin Sans FB" panose="020E0602020502020306" pitchFamily="34" charset="0"/>
                <a:cs typeface="Arial"/>
              </a:rPr>
              <a:t>ENGLISH</a:t>
            </a:r>
          </a:p>
          <a:p>
            <a:pPr algn="just"/>
            <a:r>
              <a:rPr lang="en-GB" sz="1100" b="1" dirty="0">
                <a:latin typeface="Berlin Sans FB" panose="020E0602020502020306" pitchFamily="34" charset="0"/>
                <a:cs typeface="Arial"/>
              </a:rPr>
              <a:t>As Writers</a:t>
            </a:r>
            <a:r>
              <a:rPr lang="en-GB" sz="1100" dirty="0">
                <a:latin typeface="Berlin Sans FB" panose="020E0602020502020306" pitchFamily="34" charset="0"/>
                <a:cs typeface="Arial"/>
              </a:rPr>
              <a:t>, </a:t>
            </a:r>
            <a:r>
              <a:rPr lang="en-GB" sz="1100" dirty="0" smtClean="0">
                <a:latin typeface="Berlin Sans FB" panose="020E0602020502020306" pitchFamily="34" charset="0"/>
                <a:cs typeface="Arial"/>
              </a:rPr>
              <a:t>we shall begin our term by reading ‘</a:t>
            </a:r>
            <a:r>
              <a:rPr lang="en-GB" sz="1100" dirty="0" err="1" smtClean="0">
                <a:latin typeface="Berlin Sans FB" panose="020E0602020502020306" pitchFamily="34" charset="0"/>
                <a:cs typeface="Arial"/>
              </a:rPr>
              <a:t>Meerkat</a:t>
            </a:r>
            <a:r>
              <a:rPr lang="en-GB" sz="1100" dirty="0" smtClean="0">
                <a:latin typeface="Berlin Sans FB" panose="020E0602020502020306" pitchFamily="34" charset="0"/>
                <a:cs typeface="Arial"/>
              </a:rPr>
              <a:t> Mail’ by Emily </a:t>
            </a:r>
            <a:r>
              <a:rPr lang="en-GB" sz="1100" dirty="0" err="1" smtClean="0">
                <a:latin typeface="Berlin Sans FB" panose="020E0602020502020306" pitchFamily="34" charset="0"/>
                <a:cs typeface="Arial"/>
              </a:rPr>
              <a:t>Gravett</a:t>
            </a:r>
            <a:r>
              <a:rPr lang="en-GB" sz="1100" dirty="0" smtClean="0">
                <a:latin typeface="Berlin Sans FB" panose="020E0602020502020306" pitchFamily="34" charset="0"/>
                <a:cs typeface="Arial"/>
              </a:rPr>
              <a:t>.  We shall use the characters in the book to write letters and diary entries from the perspective of a character in the story.  We shall then learn an oral version of ‘</a:t>
            </a:r>
            <a:r>
              <a:rPr lang="en-GB" sz="1100" dirty="0" err="1" smtClean="0">
                <a:latin typeface="Berlin Sans FB" panose="020E0602020502020306" pitchFamily="34" charset="0"/>
                <a:cs typeface="Arial"/>
              </a:rPr>
              <a:t>Meerkat</a:t>
            </a:r>
            <a:r>
              <a:rPr lang="en-GB" sz="1100" dirty="0" smtClean="0">
                <a:latin typeface="Berlin Sans FB" panose="020E0602020502020306" pitchFamily="34" charset="0"/>
                <a:cs typeface="Arial"/>
              </a:rPr>
              <a:t> Mail’ which we shall innovate to write our own story in which our character visits Little Stoke Primary School.  Towards the end of the term, we shall be writing an information report ‘All about Whales’ using ‘The Whale song’ by Dylan Sheldon as inspiration.</a:t>
            </a:r>
          </a:p>
        </p:txBody>
      </p:sp>
      <p:sp>
        <p:nvSpPr>
          <p:cNvPr id="21" name="TextBox 20"/>
          <p:cNvSpPr txBox="1"/>
          <p:nvPr/>
        </p:nvSpPr>
        <p:spPr>
          <a:xfrm>
            <a:off x="131249" y="3508938"/>
            <a:ext cx="3543442" cy="1554272"/>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u="sng" dirty="0">
                <a:solidFill>
                  <a:srgbClr val="00B0F0"/>
                </a:solidFill>
                <a:latin typeface="Berlin Sans FB" panose="020E0602020502020306" pitchFamily="34" charset="0"/>
                <a:cs typeface="Arial"/>
              </a:rPr>
              <a:t>HISTORY</a:t>
            </a:r>
          </a:p>
          <a:p>
            <a:pPr algn="just"/>
            <a:r>
              <a:rPr lang="en-GB" altLang="en-US" sz="1050" b="1" dirty="0">
                <a:latin typeface="Berlin Sans FB" panose="020E0602020502020306" pitchFamily="34" charset="0"/>
                <a:cs typeface="Arial"/>
              </a:rPr>
              <a:t>As Historians</a:t>
            </a:r>
            <a:r>
              <a:rPr lang="en-GB" altLang="en-US" sz="1050" dirty="0">
                <a:latin typeface="Berlin Sans FB" panose="020E0602020502020306" pitchFamily="34" charset="0"/>
                <a:cs typeface="Arial"/>
              </a:rPr>
              <a:t>, </a:t>
            </a:r>
            <a:r>
              <a:rPr lang="en-GB" altLang="en-US" sz="1050" dirty="0" smtClean="0">
                <a:latin typeface="Berlin Sans FB" panose="020E0602020502020306" pitchFamily="34" charset="0"/>
                <a:cs typeface="Arial"/>
              </a:rPr>
              <a:t>we will learn about </a:t>
            </a:r>
            <a:r>
              <a:rPr lang="en-GB" altLang="en-US" sz="1050" dirty="0">
                <a:latin typeface="Berlin Sans FB" panose="020E0602020502020306" pitchFamily="34" charset="0"/>
                <a:cs typeface="Arial"/>
              </a:rPr>
              <a:t>the development of travel and transport throughout history. Alongside</a:t>
            </a:r>
          </a:p>
          <a:p>
            <a:pPr algn="just"/>
            <a:r>
              <a:rPr lang="en-GB" altLang="en-US" sz="1050" dirty="0">
                <a:latin typeface="Berlin Sans FB" panose="020E0602020502020306" pitchFamily="34" charset="0"/>
                <a:cs typeface="Arial"/>
              </a:rPr>
              <a:t>consolidating the children's understanding of chronology through using timelines and making comparisons between old and new </a:t>
            </a:r>
            <a:r>
              <a:rPr lang="en-GB" altLang="en-US" sz="1050" dirty="0" smtClean="0">
                <a:latin typeface="Berlin Sans FB" panose="020E0602020502020306" pitchFamily="34" charset="0"/>
                <a:cs typeface="Arial"/>
              </a:rPr>
              <a:t>forms of </a:t>
            </a:r>
            <a:r>
              <a:rPr lang="en-GB" altLang="en-US" sz="1050" dirty="0">
                <a:latin typeface="Berlin Sans FB" panose="020E0602020502020306" pitchFamily="34" charset="0"/>
                <a:cs typeface="Arial"/>
              </a:rPr>
              <a:t>transport, </a:t>
            </a:r>
            <a:r>
              <a:rPr lang="en-GB" altLang="en-US" sz="1050" dirty="0" smtClean="0">
                <a:latin typeface="Berlin Sans FB" panose="020E0602020502020306" pitchFamily="34" charset="0"/>
                <a:cs typeface="Arial"/>
              </a:rPr>
              <a:t>we will focus </a:t>
            </a:r>
            <a:r>
              <a:rPr lang="en-GB" altLang="en-US" sz="1050" dirty="0">
                <a:latin typeface="Berlin Sans FB" panose="020E0602020502020306" pitchFamily="34" charset="0"/>
                <a:cs typeface="Arial"/>
              </a:rPr>
              <a:t>on early travel methods of the Vikings, through to the invention of cars, trains and aeroplanes. </a:t>
            </a:r>
            <a:r>
              <a:rPr lang="en-GB" altLang="en-US" sz="1050" dirty="0" smtClean="0">
                <a:latin typeface="Berlin Sans FB" panose="020E0602020502020306" pitchFamily="34" charset="0"/>
                <a:cs typeface="Arial"/>
              </a:rPr>
              <a:t>We will also look at </a:t>
            </a:r>
            <a:r>
              <a:rPr lang="en-GB" altLang="en-US" sz="1050" dirty="0">
                <a:latin typeface="Berlin Sans FB" panose="020E0602020502020306" pitchFamily="34" charset="0"/>
                <a:cs typeface="Arial"/>
              </a:rPr>
              <a:t>the significant </a:t>
            </a:r>
            <a:r>
              <a:rPr lang="en-GB" altLang="en-US" sz="1050" dirty="0" smtClean="0">
                <a:latin typeface="Berlin Sans FB" panose="020E0602020502020306" pitchFamily="34" charset="0"/>
                <a:cs typeface="Arial"/>
              </a:rPr>
              <a:t>individual </a:t>
            </a:r>
            <a:r>
              <a:rPr lang="en-GB" altLang="en-US" sz="1050" dirty="0">
                <a:latin typeface="Berlin Sans FB" panose="020E0602020502020306" pitchFamily="34" charset="0"/>
                <a:cs typeface="Arial"/>
              </a:rPr>
              <a:t>George </a:t>
            </a:r>
            <a:r>
              <a:rPr lang="en-GB" altLang="en-US" sz="1050" dirty="0" smtClean="0">
                <a:latin typeface="Berlin Sans FB" panose="020E0602020502020306" pitchFamily="34" charset="0"/>
                <a:cs typeface="Arial"/>
              </a:rPr>
              <a:t>Stephenson.</a:t>
            </a:r>
            <a:endParaRPr lang="en-GB" altLang="en-US" sz="1050" dirty="0">
              <a:latin typeface="Berlin Sans FB" panose="020E0602020502020306" pitchFamily="34" charset="0"/>
              <a:cs typeface="Arial"/>
            </a:endParaRPr>
          </a:p>
        </p:txBody>
      </p:sp>
      <p:sp>
        <p:nvSpPr>
          <p:cNvPr id="22" name="TextBox 21"/>
          <p:cNvSpPr txBox="1"/>
          <p:nvPr/>
        </p:nvSpPr>
        <p:spPr>
          <a:xfrm>
            <a:off x="121444" y="6391008"/>
            <a:ext cx="3563049" cy="1554272"/>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u="sng" dirty="0">
                <a:solidFill>
                  <a:srgbClr val="00B0F0"/>
                </a:solidFill>
                <a:latin typeface="Berlin Sans FB" panose="020E0602020502020306" pitchFamily="34" charset="0"/>
                <a:cs typeface="Arial"/>
              </a:rPr>
              <a:t>GEOGRAPHY</a:t>
            </a:r>
          </a:p>
          <a:p>
            <a:pPr algn="just"/>
            <a:r>
              <a:rPr lang="en-GB" altLang="en-US" sz="1050" b="1" dirty="0">
                <a:latin typeface="Berlin Sans FB" panose="020E0602020502020306" pitchFamily="34" charset="0"/>
                <a:cs typeface="Arial"/>
              </a:rPr>
              <a:t>As Geographers</a:t>
            </a:r>
            <a:r>
              <a:rPr lang="en-GB" altLang="en-US" sz="1050" dirty="0">
                <a:latin typeface="Berlin Sans FB" panose="020E0602020502020306" pitchFamily="34" charset="0"/>
                <a:cs typeface="Arial"/>
              </a:rPr>
              <a:t>, we will </a:t>
            </a:r>
            <a:r>
              <a:rPr lang="en-GB" altLang="en-US" sz="1050" dirty="0" smtClean="0">
                <a:latin typeface="Berlin Sans FB" panose="020E0602020502020306" pitchFamily="34" charset="0"/>
                <a:cs typeface="Arial"/>
              </a:rPr>
              <a:t>study the </a:t>
            </a:r>
            <a:r>
              <a:rPr lang="en-GB" altLang="en-US" sz="1050" dirty="0">
                <a:latin typeface="Berlin Sans FB" panose="020E0602020502020306" pitchFamily="34" charset="0"/>
                <a:cs typeface="Arial"/>
              </a:rPr>
              <a:t>geography of Kenya through focusing on the main human and physical features of the country. Children </a:t>
            </a:r>
            <a:r>
              <a:rPr lang="en-GB" altLang="en-US" sz="1050" dirty="0" smtClean="0">
                <a:latin typeface="Berlin Sans FB" panose="020E0602020502020306" pitchFamily="34" charset="0"/>
                <a:cs typeface="Arial"/>
              </a:rPr>
              <a:t>will learn </a:t>
            </a:r>
            <a:r>
              <a:rPr lang="en-GB" altLang="en-US" sz="1050" dirty="0">
                <a:latin typeface="Berlin Sans FB" panose="020E0602020502020306" pitchFamily="34" charset="0"/>
                <a:cs typeface="Arial"/>
              </a:rPr>
              <a:t>about the key geographical features of the country including Kenyan wildlife, landscapes and culture. Children will learn about the similarities </a:t>
            </a:r>
            <a:r>
              <a:rPr lang="en-GB" altLang="en-US" sz="1050" dirty="0" smtClean="0">
                <a:latin typeface="Berlin Sans FB" panose="020E0602020502020306" pitchFamily="34" charset="0"/>
                <a:cs typeface="Arial"/>
              </a:rPr>
              <a:t>and differences </a:t>
            </a:r>
            <a:r>
              <a:rPr lang="en-GB" altLang="en-US" sz="1050" dirty="0">
                <a:latin typeface="Berlin Sans FB" panose="020E0602020502020306" pitchFamily="34" charset="0"/>
                <a:cs typeface="Arial"/>
              </a:rPr>
              <a:t>between Kenya and the UK along with continuing to develop their geographical skills through a variety of fun and interactive activities.</a:t>
            </a:r>
          </a:p>
        </p:txBody>
      </p:sp>
      <p:sp>
        <p:nvSpPr>
          <p:cNvPr id="23" name="TextBox 22"/>
          <p:cNvSpPr txBox="1"/>
          <p:nvPr/>
        </p:nvSpPr>
        <p:spPr>
          <a:xfrm>
            <a:off x="121444" y="5120809"/>
            <a:ext cx="3548301" cy="123110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u="sng" dirty="0">
                <a:solidFill>
                  <a:srgbClr val="C00000"/>
                </a:solidFill>
                <a:latin typeface="Berlin Sans FB" panose="020E0602020502020306" pitchFamily="34" charset="0"/>
                <a:cs typeface="Arial"/>
              </a:rPr>
              <a:t>DT</a:t>
            </a:r>
          </a:p>
          <a:p>
            <a:pPr algn="just"/>
            <a:r>
              <a:rPr lang="en-GB" sz="1050" b="1" dirty="0">
                <a:latin typeface="Berlin Sans FB" panose="020E0602020502020306" pitchFamily="34" charset="0"/>
                <a:cs typeface="Arial"/>
              </a:rPr>
              <a:t>As Designers</a:t>
            </a:r>
            <a:r>
              <a:rPr lang="en-GB" sz="1050" dirty="0">
                <a:latin typeface="Berlin Sans FB" panose="020E0602020502020306" pitchFamily="34" charset="0"/>
                <a:cs typeface="Arial"/>
              </a:rPr>
              <a:t>, </a:t>
            </a:r>
            <a:r>
              <a:rPr lang="en-GB" sz="1050" dirty="0" smtClean="0">
                <a:latin typeface="Berlin Sans FB" panose="020E0602020502020306" pitchFamily="34" charset="0"/>
                <a:cs typeface="Arial"/>
              </a:rPr>
              <a:t>we will learn about </a:t>
            </a:r>
            <a:r>
              <a:rPr lang="en-GB" sz="1050" dirty="0">
                <a:latin typeface="Berlin Sans FB" panose="020E0602020502020306" pitchFamily="34" charset="0"/>
                <a:cs typeface="Arial"/>
              </a:rPr>
              <a:t>good food hygiene rules and using kitchen equipment to prepare food </a:t>
            </a:r>
            <a:r>
              <a:rPr lang="en-GB" sz="1050" dirty="0" smtClean="0">
                <a:latin typeface="Berlin Sans FB" panose="020E0602020502020306" pitchFamily="34" charset="0"/>
                <a:cs typeface="Arial"/>
              </a:rPr>
              <a:t>safely. Children </a:t>
            </a:r>
            <a:r>
              <a:rPr lang="en-GB" sz="1050" dirty="0">
                <a:latin typeface="Berlin Sans FB" panose="020E0602020502020306" pitchFamily="34" charset="0"/>
                <a:cs typeface="Arial"/>
              </a:rPr>
              <a:t>will apply these skills when making and evaluating a healthy dip and dippers. </a:t>
            </a:r>
            <a:r>
              <a:rPr lang="en-GB" sz="1050" dirty="0" smtClean="0">
                <a:latin typeface="Berlin Sans FB" panose="020E0602020502020306" pitchFamily="34" charset="0"/>
                <a:cs typeface="Arial"/>
              </a:rPr>
              <a:t>We shall develop </a:t>
            </a:r>
            <a:r>
              <a:rPr lang="en-GB" sz="1050" dirty="0">
                <a:latin typeface="Berlin Sans FB" panose="020E0602020502020306" pitchFamily="34" charset="0"/>
                <a:cs typeface="Arial"/>
              </a:rPr>
              <a:t>children’s understanding of </a:t>
            </a:r>
            <a:r>
              <a:rPr lang="en-GB" sz="1050" dirty="0" smtClean="0">
                <a:latin typeface="Berlin Sans FB" panose="020E0602020502020306" pitchFamily="34" charset="0"/>
                <a:cs typeface="Arial"/>
              </a:rPr>
              <a:t>the ‘Eat well’ </a:t>
            </a:r>
            <a:r>
              <a:rPr lang="en-GB" sz="1050" dirty="0">
                <a:latin typeface="Berlin Sans FB" panose="020E0602020502020306" pitchFamily="34" charset="0"/>
                <a:cs typeface="Arial"/>
              </a:rPr>
              <a:t>plate and </a:t>
            </a:r>
            <a:r>
              <a:rPr lang="en-GB" sz="1050" dirty="0" smtClean="0">
                <a:latin typeface="Berlin Sans FB" panose="020E0602020502020306" pitchFamily="34" charset="0"/>
                <a:cs typeface="Arial"/>
              </a:rPr>
              <a:t>explain </a:t>
            </a:r>
            <a:r>
              <a:rPr lang="en-GB" sz="1050" dirty="0">
                <a:latin typeface="Berlin Sans FB" panose="020E0602020502020306" pitchFamily="34" charset="0"/>
                <a:cs typeface="Arial"/>
              </a:rPr>
              <a:t>the importance of eating a healthy and varied diet.</a:t>
            </a:r>
          </a:p>
        </p:txBody>
      </p:sp>
      <p:sp>
        <p:nvSpPr>
          <p:cNvPr id="3" name="TextBox 2"/>
          <p:cNvSpPr txBox="1"/>
          <p:nvPr/>
        </p:nvSpPr>
        <p:spPr>
          <a:xfrm>
            <a:off x="-109470" y="2779164"/>
            <a:ext cx="6858000" cy="1323439"/>
          </a:xfrm>
          <a:prstGeom prst="rect">
            <a:avLst/>
          </a:prstGeom>
          <a:noFill/>
        </p:spPr>
        <p:txBody>
          <a:bodyPr wrap="square" rtlCol="0">
            <a:spAutoFit/>
          </a:bodyPr>
          <a:lstStyle/>
          <a:p>
            <a:pPr algn="ctr"/>
            <a:r>
              <a:rPr lang="en-GB" sz="2400" dirty="0" smtClean="0">
                <a:ln>
                  <a:solidFill>
                    <a:sysClr val="windowText" lastClr="000000"/>
                  </a:solidFill>
                </a:ln>
                <a:solidFill>
                  <a:srgbClr val="7030A0"/>
                </a:solidFill>
                <a:latin typeface="Showcard Gothic" panose="04020904020102020604" pitchFamily="82" charset="0"/>
              </a:rPr>
              <a:t>Colour our World- Welcome </a:t>
            </a:r>
          </a:p>
          <a:p>
            <a:pPr algn="ctr"/>
            <a:r>
              <a:rPr lang="en-GB" sz="2400" dirty="0">
                <a:ln>
                  <a:solidFill>
                    <a:sysClr val="windowText" lastClr="000000"/>
                  </a:solidFill>
                </a:ln>
                <a:solidFill>
                  <a:srgbClr val="7030A0"/>
                </a:solidFill>
                <a:latin typeface="Showcard Gothic" panose="04020904020102020604" pitchFamily="82" charset="0"/>
              </a:rPr>
              <a:t> </a:t>
            </a:r>
            <a:r>
              <a:rPr lang="en-GB" sz="2400" dirty="0" smtClean="0">
                <a:ln>
                  <a:solidFill>
                    <a:sysClr val="windowText" lastClr="000000"/>
                  </a:solidFill>
                </a:ln>
                <a:solidFill>
                  <a:srgbClr val="7030A0"/>
                </a:solidFill>
                <a:latin typeface="Showcard Gothic" panose="04020904020102020604" pitchFamily="82" charset="0"/>
              </a:rPr>
              <a:t>                                                       to </a:t>
            </a:r>
            <a:r>
              <a:rPr lang="en-GB" sz="2400" dirty="0" err="1" smtClean="0">
                <a:ln>
                  <a:solidFill>
                    <a:sysClr val="windowText" lastClr="000000"/>
                  </a:solidFill>
                </a:ln>
                <a:solidFill>
                  <a:srgbClr val="7030A0"/>
                </a:solidFill>
                <a:latin typeface="Showcard Gothic" panose="04020904020102020604" pitchFamily="82" charset="0"/>
              </a:rPr>
              <a:t>africa</a:t>
            </a:r>
            <a:endParaRPr lang="en-GB" sz="2400" dirty="0">
              <a:ln>
                <a:solidFill>
                  <a:sysClr val="windowText" lastClr="000000"/>
                </a:solidFill>
              </a:ln>
              <a:solidFill>
                <a:srgbClr val="7030A0"/>
              </a:solidFill>
              <a:latin typeface="Showcard Gothic" panose="04020904020102020604" pitchFamily="82" charset="0"/>
            </a:endParaRPr>
          </a:p>
          <a:p>
            <a:pPr algn="ctr"/>
            <a:r>
              <a:rPr lang="en-GB" sz="1600" dirty="0" smtClean="0">
                <a:ln>
                  <a:solidFill>
                    <a:sysClr val="windowText" lastClr="000000"/>
                  </a:solidFill>
                </a:ln>
                <a:solidFill>
                  <a:srgbClr val="FF0000"/>
                </a:solidFill>
                <a:latin typeface="Showcard Gothic" panose="04020904020102020604" pitchFamily="82" charset="0"/>
              </a:rPr>
              <a:t>                                                                                      </a:t>
            </a:r>
          </a:p>
          <a:p>
            <a:pPr algn="ctr"/>
            <a:r>
              <a:rPr lang="en-GB" sz="1600" dirty="0">
                <a:ln>
                  <a:solidFill>
                    <a:sysClr val="windowText" lastClr="000000"/>
                  </a:solidFill>
                </a:ln>
                <a:solidFill>
                  <a:srgbClr val="FF0000"/>
                </a:solidFill>
                <a:latin typeface="Showcard Gothic" panose="04020904020102020604" pitchFamily="82" charset="0"/>
              </a:rPr>
              <a:t> </a:t>
            </a:r>
            <a:r>
              <a:rPr lang="en-GB" sz="1600" dirty="0" smtClean="0">
                <a:ln>
                  <a:solidFill>
                    <a:sysClr val="windowText" lastClr="000000"/>
                  </a:solidFill>
                </a:ln>
                <a:solidFill>
                  <a:srgbClr val="FF0000"/>
                </a:solidFill>
                <a:latin typeface="Showcard Gothic" panose="04020904020102020604" pitchFamily="82" charset="0"/>
              </a:rPr>
              <a:t>                                                                                   Year </a:t>
            </a:r>
            <a:r>
              <a:rPr lang="en-GB" sz="1600" dirty="0">
                <a:ln>
                  <a:solidFill>
                    <a:sysClr val="windowText" lastClr="000000"/>
                  </a:solidFill>
                </a:ln>
                <a:solidFill>
                  <a:srgbClr val="FF0000"/>
                </a:solidFill>
                <a:latin typeface="Showcard Gothic" panose="04020904020102020604" pitchFamily="82" charset="0"/>
              </a:rPr>
              <a:t>2 Term 3</a:t>
            </a:r>
          </a:p>
        </p:txBody>
      </p:sp>
      <p:sp>
        <p:nvSpPr>
          <p:cNvPr id="25" name="TextBox 24"/>
          <p:cNvSpPr txBox="1"/>
          <p:nvPr/>
        </p:nvSpPr>
        <p:spPr>
          <a:xfrm>
            <a:off x="131249" y="9111336"/>
            <a:ext cx="6621739" cy="584775"/>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u="sng">
                <a:solidFill>
                  <a:srgbClr val="00B0F0"/>
                </a:solidFill>
                <a:latin typeface="Berlin Sans FB" panose="020E0602020502020306" pitchFamily="34" charset="0"/>
                <a:cs typeface="Arial"/>
              </a:rPr>
              <a:t>WIDER </a:t>
            </a:r>
            <a:r>
              <a:rPr lang="en-GB" sz="1100" b="1" u="sng" smtClean="0">
                <a:solidFill>
                  <a:srgbClr val="00B0F0"/>
                </a:solidFill>
                <a:latin typeface="Berlin Sans FB" panose="020E0602020502020306" pitchFamily="34" charset="0"/>
                <a:cs typeface="Arial"/>
              </a:rPr>
              <a:t>CURRICULUM</a:t>
            </a:r>
            <a:endParaRPr lang="en-GB" sz="1050" dirty="0" smtClean="0">
              <a:latin typeface="Berlin Sans FB" panose="020E0602020502020306" pitchFamily="34" charset="0"/>
              <a:cs typeface="Arial"/>
            </a:endParaRPr>
          </a:p>
          <a:p>
            <a:pPr lvl="0" algn="ctr"/>
            <a:r>
              <a:rPr lang="en-GB" sz="1050" dirty="0" smtClean="0">
                <a:latin typeface="Berlin Sans FB" panose="020E0602020502020306" pitchFamily="34" charset="0"/>
                <a:cs typeface="Arial"/>
              </a:rPr>
              <a:t>January 23</a:t>
            </a:r>
            <a:r>
              <a:rPr lang="en-GB" sz="1050" baseline="30000" dirty="0" smtClean="0">
                <a:latin typeface="Berlin Sans FB" panose="020E0602020502020306" pitchFamily="34" charset="0"/>
                <a:cs typeface="Arial"/>
              </a:rPr>
              <a:t>rd</a:t>
            </a:r>
            <a:r>
              <a:rPr lang="en-GB" sz="1050" dirty="0" smtClean="0">
                <a:latin typeface="Berlin Sans FB" panose="020E0602020502020306" pitchFamily="34" charset="0"/>
                <a:cs typeface="Arial"/>
              </a:rPr>
              <a:t> Tales by Torchlight </a:t>
            </a:r>
          </a:p>
          <a:p>
            <a:pPr lvl="0" algn="ctr"/>
            <a:r>
              <a:rPr lang="en-GB" sz="1050" dirty="0" smtClean="0">
                <a:latin typeface="Berlin Sans FB" panose="020E0602020502020306" pitchFamily="34" charset="0"/>
                <a:cs typeface="Arial"/>
              </a:rPr>
              <a:t>5th February – Safer Internet Day</a:t>
            </a:r>
          </a:p>
        </p:txBody>
      </p:sp>
      <p:sp>
        <p:nvSpPr>
          <p:cNvPr id="27" name="TextBox 26"/>
          <p:cNvSpPr txBox="1"/>
          <p:nvPr/>
        </p:nvSpPr>
        <p:spPr>
          <a:xfrm>
            <a:off x="131249" y="7999502"/>
            <a:ext cx="3573620" cy="1069524"/>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u="sng" dirty="0" smtClean="0">
                <a:solidFill>
                  <a:srgbClr val="C00000"/>
                </a:solidFill>
                <a:latin typeface="Berlin Sans FB" panose="020E0602020502020306" pitchFamily="34" charset="0"/>
                <a:cs typeface="Arial"/>
              </a:rPr>
              <a:t>COMPUTING</a:t>
            </a:r>
            <a:endParaRPr lang="en-GB" sz="1100" b="1" u="sng" dirty="0">
              <a:solidFill>
                <a:srgbClr val="C00000"/>
              </a:solidFill>
              <a:latin typeface="Berlin Sans FB" panose="020E0602020502020306" pitchFamily="34" charset="0"/>
              <a:cs typeface="Arial"/>
            </a:endParaRPr>
          </a:p>
          <a:p>
            <a:pPr algn="just"/>
            <a:r>
              <a:rPr lang="en-GB" sz="1050" b="1" dirty="0">
                <a:latin typeface="Berlin Sans FB" panose="020E0602020502020306" pitchFamily="34" charset="0"/>
                <a:cs typeface="Arial"/>
              </a:rPr>
              <a:t>As Computer </a:t>
            </a:r>
            <a:r>
              <a:rPr lang="en-GB" sz="1050" b="1" dirty="0" smtClean="0">
                <a:latin typeface="Berlin Sans FB" panose="020E0602020502020306" pitchFamily="34" charset="0"/>
                <a:cs typeface="Arial"/>
              </a:rPr>
              <a:t>technicians</a:t>
            </a:r>
            <a:r>
              <a:rPr lang="en-GB" sz="1050" dirty="0" smtClean="0">
                <a:latin typeface="Berlin Sans FB" panose="020E0602020502020306" pitchFamily="34" charset="0"/>
                <a:cs typeface="Arial"/>
              </a:rPr>
              <a:t>, </a:t>
            </a:r>
            <a:r>
              <a:rPr lang="en-GB" sz="1050" dirty="0">
                <a:latin typeface="Berlin Sans FB" panose="020E0602020502020306" pitchFamily="34" charset="0"/>
                <a:cs typeface="Arial"/>
              </a:rPr>
              <a:t>we will </a:t>
            </a:r>
            <a:r>
              <a:rPr lang="en-GB" sz="1050" dirty="0" smtClean="0">
                <a:latin typeface="Berlin Sans FB" panose="020E0602020502020306" pitchFamily="34" charset="0"/>
                <a:cs typeface="Arial"/>
              </a:rPr>
              <a:t>focus on Online Safety.  We shall look at safe searches and features on websites which are there to keep us safe.  We will learn about our ‘digital footprint’ and discuss information which is safe to share and that which is personal and should be kept private.</a:t>
            </a:r>
          </a:p>
        </p:txBody>
      </p:sp>
      <p:sp>
        <p:nvSpPr>
          <p:cNvPr id="15" name="TextBox 14"/>
          <p:cNvSpPr txBox="1"/>
          <p:nvPr/>
        </p:nvSpPr>
        <p:spPr>
          <a:xfrm>
            <a:off x="141682" y="2196679"/>
            <a:ext cx="6613267" cy="592470"/>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u="sng" dirty="0">
                <a:solidFill>
                  <a:srgbClr val="00B050"/>
                </a:solidFill>
                <a:latin typeface="Berlin Sans FB" panose="020E0602020502020306" pitchFamily="34" charset="0"/>
                <a:cs typeface="Arial"/>
              </a:rPr>
              <a:t>READING</a:t>
            </a:r>
          </a:p>
          <a:p>
            <a:pPr algn="just"/>
            <a:r>
              <a:rPr lang="en-GB" sz="1100" b="1" dirty="0">
                <a:latin typeface="Berlin Sans FB" panose="020E0602020502020306" pitchFamily="34" charset="0"/>
                <a:cs typeface="Arial"/>
              </a:rPr>
              <a:t>As Readers</a:t>
            </a:r>
            <a:r>
              <a:rPr lang="en-GB" sz="1100" dirty="0">
                <a:latin typeface="Berlin Sans FB" panose="020E0602020502020306" pitchFamily="34" charset="0"/>
                <a:cs typeface="Arial"/>
              </a:rPr>
              <a:t>, </a:t>
            </a:r>
            <a:r>
              <a:rPr lang="en-GB" sz="1050" dirty="0">
                <a:latin typeface="Berlin Sans FB" panose="020E0602020502020306" pitchFamily="34" charset="0"/>
                <a:cs typeface="Arial"/>
              </a:rPr>
              <a:t>we </a:t>
            </a:r>
            <a:r>
              <a:rPr lang="en-GB" sz="1050" dirty="0" smtClean="0">
                <a:latin typeface="Berlin Sans FB" panose="020E0602020502020306" pitchFamily="34" charset="0"/>
                <a:cs typeface="Arial"/>
              </a:rPr>
              <a:t>will be looking at a range of fiction and non-fiction texts linked to our topic.  We will focus on the vocabulary used in these books and discuss the meaning of new words linked to what we already know.</a:t>
            </a:r>
            <a:endParaRPr lang="en-GB" sz="1050" dirty="0">
              <a:latin typeface="Berlin Sans FB" panose="020E0602020502020306"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2889" b="98000" l="10000" r="90000"/>
                    </a14:imgEffect>
                  </a14:imgLayer>
                </a14:imgProps>
              </a:ext>
            </a:extLst>
          </a:blip>
          <a:stretch>
            <a:fillRect/>
          </a:stretch>
        </p:blipFill>
        <p:spPr>
          <a:xfrm>
            <a:off x="5523541" y="2526306"/>
            <a:ext cx="1649770" cy="1649770"/>
          </a:xfrm>
          <a:prstGeom prst="rect">
            <a:avLst/>
          </a:prstGeom>
        </p:spPr>
      </p:pic>
    </p:spTree>
    <p:extLst>
      <p:ext uri="{BB962C8B-B14F-4D97-AF65-F5344CB8AC3E}">
        <p14:creationId xmlns:p14="http://schemas.microsoft.com/office/powerpoint/2010/main" val="11388566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2317</TotalTime>
  <Words>740</Words>
  <Application>Microsoft Office PowerPoint</Application>
  <PresentationFormat>A4 Paper (210x297 mm)</PresentationFormat>
  <Paragraphs>29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Berlin Sans FB</vt:lpstr>
      <vt:lpstr>Calibri</vt:lpstr>
      <vt:lpstr>Calibri Light</vt:lpstr>
      <vt:lpstr>Showcard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Southcott</dc:creator>
  <cp:lastModifiedBy>Anne Sargent</cp:lastModifiedBy>
  <cp:revision>206</cp:revision>
  <cp:lastPrinted>2017-01-13T12:58:24Z</cp:lastPrinted>
  <dcterms:created xsi:type="dcterms:W3CDTF">2015-08-14T08:28:58Z</dcterms:created>
  <dcterms:modified xsi:type="dcterms:W3CDTF">2019-01-10T12:05:40Z</dcterms:modified>
</cp:coreProperties>
</file>