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6858000" cy="9906000" type="A4"/>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808"/>
    <a:srgbClr val="421C5E"/>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0" d="100"/>
          <a:sy n="120" d="100"/>
        </p:scale>
        <p:origin x="318" y="-7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175135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75355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05981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95881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BE6B3A-4249-498C-8498-34208342511F}"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87282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BE6B3A-4249-498C-8498-34208342511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411833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BE6B3A-4249-498C-8498-34208342511F}" type="datetimeFigureOut">
              <a:rPr lang="en-GB" smtClean="0"/>
              <a:t>08/11/2018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18139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BE6B3A-4249-498C-8498-34208342511F}" type="datetimeFigureOut">
              <a:rPr lang="en-GB" smtClean="0"/>
              <a:t>08/11/2018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52192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E6B3A-4249-498C-8498-34208342511F}" type="datetimeFigureOut">
              <a:rPr lang="en-GB" smtClean="0"/>
              <a:t>08/11/2018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21564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10645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57300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BE6B3A-4249-498C-8498-34208342511F}" type="datetimeFigureOut">
              <a:rPr lang="en-GB" smtClean="0"/>
              <a:t>08/11/2018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63C6C09-C64E-415E-9C2F-5A621CFBECDC}" type="slidenum">
              <a:rPr lang="en-GB" smtClean="0"/>
              <a:t>‹#›</a:t>
            </a:fld>
            <a:endParaRPr lang="en-GB"/>
          </a:p>
        </p:txBody>
      </p:sp>
    </p:spTree>
    <p:extLst>
      <p:ext uri="{BB962C8B-B14F-4D97-AF65-F5344CB8AC3E}">
        <p14:creationId xmlns:p14="http://schemas.microsoft.com/office/powerpoint/2010/main" val="40640917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5000" b="-5000"/>
          </a:stretch>
        </a:blipFill>
        <a:effectLst/>
      </p:bgPr>
    </p:bg>
    <p:spTree>
      <p:nvGrpSpPr>
        <p:cNvPr id="1" name=""/>
        <p:cNvGrpSpPr/>
        <p:nvPr/>
      </p:nvGrpSpPr>
      <p:grpSpPr>
        <a:xfrm>
          <a:off x="0" y="0"/>
          <a:ext cx="0" cy="0"/>
          <a:chOff x="0" y="0"/>
          <a:chExt cx="0" cy="0"/>
        </a:xfrm>
      </p:grpSpPr>
      <p:sp>
        <p:nvSpPr>
          <p:cNvPr id="15" name="TextBox 14"/>
          <p:cNvSpPr txBox="1"/>
          <p:nvPr/>
        </p:nvSpPr>
        <p:spPr>
          <a:xfrm>
            <a:off x="135626" y="2321833"/>
            <a:ext cx="6613267" cy="93871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FC8808"/>
                </a:solidFill>
                <a:latin typeface="Twinkl Cursive Looped" panose="02000000000000000000" pitchFamily="2" charset="0"/>
                <a:cs typeface="Arial"/>
              </a:rPr>
              <a:t>READING</a:t>
            </a:r>
          </a:p>
          <a:p>
            <a:pPr algn="just"/>
            <a:r>
              <a:rPr lang="en-GB" sz="1100" b="1" dirty="0">
                <a:solidFill>
                  <a:schemeClr val="tx1"/>
                </a:solidFill>
                <a:latin typeface="Twinkl Cursive Looped" panose="02000000000000000000" pitchFamily="2" charset="0"/>
                <a:cs typeface="Arial"/>
              </a:rPr>
              <a:t>As Readers</a:t>
            </a:r>
            <a:r>
              <a:rPr lang="en-GB" sz="1100" dirty="0">
                <a:solidFill>
                  <a:schemeClr val="tx1"/>
                </a:solidFill>
                <a:latin typeface="Twinkl Cursive Looped" panose="02000000000000000000" pitchFamily="2" charset="0"/>
                <a:cs typeface="Arial"/>
              </a:rPr>
              <a:t>, </a:t>
            </a:r>
            <a:r>
              <a:rPr lang="en-GB" sz="1100" dirty="0" smtClean="0">
                <a:solidFill>
                  <a:schemeClr val="tx1"/>
                </a:solidFill>
                <a:latin typeface="Twinkl Cursive Looped" panose="02000000000000000000" pitchFamily="2" charset="0"/>
                <a:cs typeface="Arial"/>
              </a:rPr>
              <a:t>we will continue to explore the illuminate </a:t>
            </a:r>
            <a:r>
              <a:rPr lang="en-GB" sz="1100" dirty="0">
                <a:solidFill>
                  <a:schemeClr val="tx1"/>
                </a:solidFill>
                <a:latin typeface="Twinkl Cursive Looped" panose="02000000000000000000" pitchFamily="2" charset="0"/>
                <a:cs typeface="Arial"/>
              </a:rPr>
              <a:t>theme through a wide variety of fiction and non-fiction. We will use these books to develop our understanding of the language within our topic which we will use to enhance our writing. We will continue to develop our comprehension skills through </a:t>
            </a:r>
            <a:r>
              <a:rPr lang="en-GB" sz="1100" dirty="0" smtClean="0">
                <a:solidFill>
                  <a:schemeClr val="tx1"/>
                </a:solidFill>
                <a:latin typeface="Twinkl Cursive Looped" panose="02000000000000000000" pitchFamily="2" charset="0"/>
                <a:cs typeface="Arial"/>
              </a:rPr>
              <a:t>retrieving and recording key information in order to justify our understanding of a text. </a:t>
            </a:r>
            <a:endParaRPr lang="en-GB" sz="1100" dirty="0">
              <a:solidFill>
                <a:schemeClr val="tx1"/>
              </a:solidFill>
              <a:latin typeface="Twinkl Cursive Looped" panose="02000000000000000000" pitchFamily="2" charset="0"/>
            </a:endParaRPr>
          </a:p>
        </p:txBody>
      </p:sp>
      <p:sp>
        <p:nvSpPr>
          <p:cNvPr id="9" name="TextBox 8"/>
          <p:cNvSpPr txBox="1"/>
          <p:nvPr/>
        </p:nvSpPr>
        <p:spPr>
          <a:xfrm>
            <a:off x="135544" y="6934416"/>
            <a:ext cx="3590897" cy="161582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7030A0"/>
                </a:solidFill>
                <a:latin typeface="Twinkl Cursive Looped" panose="02000000000000000000" pitchFamily="2" charset="0"/>
                <a:cs typeface="Arial"/>
              </a:rPr>
              <a:t>ART</a:t>
            </a:r>
          </a:p>
          <a:p>
            <a:pPr algn="just"/>
            <a:r>
              <a:rPr lang="en-GB" sz="1100" b="1" dirty="0">
                <a:latin typeface="Twinkl Cursive Looped" panose="02000000000000000000" pitchFamily="2" charset="0"/>
                <a:cs typeface="Arial"/>
              </a:rPr>
              <a:t>As </a:t>
            </a:r>
            <a:r>
              <a:rPr lang="en-GB" sz="1100" b="1" dirty="0" smtClean="0">
                <a:latin typeface="Twinkl Cursive Looped" panose="02000000000000000000" pitchFamily="2" charset="0"/>
                <a:cs typeface="Arial"/>
              </a:rPr>
              <a:t>Artists</a:t>
            </a:r>
            <a:r>
              <a:rPr lang="en-GB" sz="1100" dirty="0">
                <a:latin typeface="Twinkl Cursive Looped" panose="02000000000000000000" pitchFamily="2" charset="0"/>
                <a:cs typeface="Arial"/>
              </a:rPr>
              <a:t>, </a:t>
            </a:r>
            <a:r>
              <a:rPr lang="en-GB" sz="1100" dirty="0" smtClean="0">
                <a:latin typeface="Twinkl Cursive Looped" panose="02000000000000000000" pitchFamily="2" charset="0"/>
              </a:rPr>
              <a:t>we will be working intensively on our painting and drawing skills during art week and continuing</a:t>
            </a:r>
            <a:r>
              <a:rPr lang="en-GB" sz="1100" dirty="0">
                <a:latin typeface="Twinkl Cursive Looped" panose="02000000000000000000" pitchFamily="2" charset="0"/>
              </a:rPr>
              <a:t> </a:t>
            </a:r>
            <a:r>
              <a:rPr lang="en-GB" sz="1100" dirty="0" smtClean="0">
                <a:latin typeface="Twinkl Cursive Looped" panose="02000000000000000000" pitchFamily="2" charset="0"/>
              </a:rPr>
              <a:t>to look at how </a:t>
            </a:r>
            <a:r>
              <a:rPr lang="en-GB" sz="1100" dirty="0">
                <a:latin typeface="Twinkl Cursive Looped" panose="02000000000000000000" pitchFamily="2" charset="0"/>
              </a:rPr>
              <a:t>artists use warm and cool </a:t>
            </a:r>
            <a:r>
              <a:rPr lang="en-GB" sz="1100" dirty="0" smtClean="0">
                <a:latin typeface="Twinkl Cursive Looped" panose="02000000000000000000" pitchFamily="2" charset="0"/>
              </a:rPr>
              <a:t>colour. We will be receiving and giving feedback and learning about the importance of this when creating a finished piece. To conclude, we will be sketching, sculpting and finishing a figurine based on the works of Alberto Giacometti.</a:t>
            </a:r>
            <a:endParaRPr lang="en-GB" sz="1100" dirty="0">
              <a:latin typeface="Twinkl Cursive Looped" panose="02000000000000000000" pitchFamily="2" charset="0"/>
            </a:endParaRPr>
          </a:p>
        </p:txBody>
      </p:sp>
      <p:sp>
        <p:nvSpPr>
          <p:cNvPr id="11" name="TextBox 10"/>
          <p:cNvSpPr txBox="1"/>
          <p:nvPr/>
        </p:nvSpPr>
        <p:spPr>
          <a:xfrm>
            <a:off x="135544" y="5771045"/>
            <a:ext cx="3590538" cy="110799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FC8808"/>
                </a:solidFill>
                <a:latin typeface="Twinkl Cursive Looped" panose="02000000000000000000" pitchFamily="2" charset="0"/>
                <a:cs typeface="Arial"/>
              </a:rPr>
              <a:t>SCIENCE</a:t>
            </a:r>
          </a:p>
          <a:p>
            <a:pPr algn="just"/>
            <a:r>
              <a:rPr lang="en-GB" altLang="en-US" sz="1100" b="1" dirty="0">
                <a:latin typeface="Twinkl Cursive Looped" panose="02000000000000000000" pitchFamily="2" charset="0"/>
                <a:cs typeface="Arial"/>
              </a:rPr>
              <a:t>As Scientists</a:t>
            </a:r>
            <a:r>
              <a:rPr lang="en-GB" altLang="en-US" sz="1100" dirty="0">
                <a:latin typeface="Twinkl Cursive Looped" panose="02000000000000000000" pitchFamily="2" charset="0"/>
                <a:cs typeface="Arial"/>
              </a:rPr>
              <a:t>, we </a:t>
            </a:r>
            <a:r>
              <a:rPr lang="en-GB" altLang="en-US" sz="1100" dirty="0" smtClean="0">
                <a:latin typeface="Twinkl Cursive Looped" panose="02000000000000000000" pitchFamily="2" charset="0"/>
                <a:cs typeface="Arial"/>
              </a:rPr>
              <a:t>will be discovering how magnets and forces are used in our daily lives. We will carry out enquiries to answer our own questions that we have about this area of science and investigate how compasses help us understand poles. </a:t>
            </a:r>
            <a:endParaRPr lang="en-GB" altLang="en-US" sz="1100" dirty="0">
              <a:latin typeface="Twinkl Cursive Looped" panose="02000000000000000000" pitchFamily="2" charset="0"/>
              <a:cs typeface="Arial"/>
            </a:endParaRPr>
          </a:p>
        </p:txBody>
      </p:sp>
      <p:sp>
        <p:nvSpPr>
          <p:cNvPr id="12" name="TextBox 11"/>
          <p:cNvSpPr txBox="1"/>
          <p:nvPr/>
        </p:nvSpPr>
        <p:spPr>
          <a:xfrm>
            <a:off x="135626" y="3746100"/>
            <a:ext cx="3590456" cy="195438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smtClean="0">
                <a:solidFill>
                  <a:srgbClr val="421C5E"/>
                </a:solidFill>
                <a:latin typeface="Twinkl Cursive Looped" panose="02000000000000000000" pitchFamily="2" charset="0"/>
                <a:cs typeface="Arial"/>
              </a:rPr>
              <a:t>P.E(Wednesday and </a:t>
            </a:r>
            <a:r>
              <a:rPr lang="en-GB" sz="1100" b="1" u="sng" dirty="0" smtClean="0">
                <a:solidFill>
                  <a:srgbClr val="421C5E"/>
                </a:solidFill>
                <a:latin typeface="Twinkl Cursive Looped" panose="02000000000000000000" pitchFamily="2" charset="0"/>
                <a:cs typeface="Arial"/>
              </a:rPr>
              <a:t>Forest School on </a:t>
            </a:r>
            <a:r>
              <a:rPr lang="en-GB" sz="1100" b="1" u="sng" dirty="0" smtClean="0">
                <a:solidFill>
                  <a:srgbClr val="421C5E"/>
                </a:solidFill>
                <a:latin typeface="Twinkl Cursive Looped" panose="02000000000000000000" pitchFamily="2" charset="0"/>
                <a:cs typeface="Arial"/>
              </a:rPr>
              <a:t>Thursday)</a:t>
            </a:r>
          </a:p>
          <a:p>
            <a:pPr lvl="0" algn="just"/>
            <a:r>
              <a:rPr lang="en-GB" sz="1100" b="1" dirty="0" smtClean="0">
                <a:solidFill>
                  <a:schemeClr val="tx1"/>
                </a:solidFill>
                <a:latin typeface="Twinkl Cursive Looped" panose="02000000000000000000" pitchFamily="2" charset="0"/>
                <a:cs typeface="Arial"/>
              </a:rPr>
              <a:t>As Dancers,</a:t>
            </a:r>
            <a:r>
              <a:rPr lang="en-GB" sz="1100" dirty="0">
                <a:solidFill>
                  <a:schemeClr val="tx1"/>
                </a:solidFill>
                <a:latin typeface="Twinkl Cursive Looped" panose="02000000000000000000" pitchFamily="2" charset="0"/>
                <a:cs typeface="Arial"/>
              </a:rPr>
              <a:t> </a:t>
            </a:r>
            <a:r>
              <a:rPr lang="en-GB" sz="1100" dirty="0" smtClean="0">
                <a:solidFill>
                  <a:schemeClr val="tx1"/>
                </a:solidFill>
                <a:latin typeface="Twinkl Cursive Looped" panose="02000000000000000000" pitchFamily="2" charset="0"/>
                <a:cs typeface="Arial"/>
              </a:rPr>
              <a:t>we will be break dancing with control, fluency and attitude. We will create routines with standing, jumping, linking and </a:t>
            </a:r>
            <a:r>
              <a:rPr lang="en-GB" sz="1100" dirty="0">
                <a:solidFill>
                  <a:schemeClr val="tx1"/>
                </a:solidFill>
                <a:latin typeface="Twinkl Cursive Looped" panose="02000000000000000000" pitchFamily="2" charset="0"/>
                <a:cs typeface="Arial"/>
              </a:rPr>
              <a:t>floor </a:t>
            </a:r>
            <a:r>
              <a:rPr lang="en-GB" sz="1100" dirty="0" smtClean="0">
                <a:solidFill>
                  <a:schemeClr val="tx1"/>
                </a:solidFill>
                <a:latin typeface="Twinkl Cursive Looped" panose="02000000000000000000" pitchFamily="2" charset="0"/>
                <a:cs typeface="Arial"/>
              </a:rPr>
              <a:t>moves. </a:t>
            </a:r>
          </a:p>
          <a:p>
            <a:pPr lvl="0" algn="just"/>
            <a:r>
              <a:rPr lang="en-GB" sz="1100" dirty="0" smtClean="0">
                <a:solidFill>
                  <a:schemeClr val="tx1"/>
                </a:solidFill>
                <a:latin typeface="Twinkl Cursive Looped" panose="02000000000000000000" pitchFamily="2" charset="0"/>
                <a:cs typeface="Arial"/>
              </a:rPr>
              <a:t>We will </a:t>
            </a:r>
            <a:r>
              <a:rPr lang="en-GB" sz="1100" dirty="0" smtClean="0">
                <a:solidFill>
                  <a:schemeClr val="tx1"/>
                </a:solidFill>
                <a:latin typeface="Twinkl Cursive Looped" panose="02000000000000000000" pitchFamily="2" charset="0"/>
                <a:cs typeface="Arial"/>
              </a:rPr>
              <a:t>also be taking part in forest school this term so children will need their forest school kits every Friday this term. </a:t>
            </a:r>
          </a:p>
          <a:p>
            <a:pPr lvl="0" algn="just"/>
            <a:r>
              <a:rPr lang="en-GB" sz="1100" b="1" dirty="0" smtClean="0">
                <a:solidFill>
                  <a:schemeClr val="tx1"/>
                </a:solidFill>
                <a:latin typeface="Twinkl Cursive Looped" panose="02000000000000000000" pitchFamily="2" charset="0"/>
                <a:cs typeface="Arial"/>
              </a:rPr>
              <a:t>Please </a:t>
            </a:r>
            <a:r>
              <a:rPr lang="en-GB" sz="1100" b="1" dirty="0">
                <a:solidFill>
                  <a:schemeClr val="tx1"/>
                </a:solidFill>
                <a:latin typeface="Twinkl Cursive Looped" panose="02000000000000000000" pitchFamily="2" charset="0"/>
                <a:cs typeface="Arial"/>
              </a:rPr>
              <a:t>ensure that your child has </a:t>
            </a:r>
            <a:r>
              <a:rPr lang="en-GB" sz="1100" b="1" dirty="0" smtClean="0">
                <a:solidFill>
                  <a:schemeClr val="tx1"/>
                </a:solidFill>
                <a:latin typeface="Twinkl Cursive Looped" panose="02000000000000000000" pitchFamily="2" charset="0"/>
                <a:cs typeface="Arial"/>
              </a:rPr>
              <a:t>clothes for forest school  </a:t>
            </a:r>
            <a:r>
              <a:rPr lang="en-GB" sz="1100" b="1" dirty="0">
                <a:solidFill>
                  <a:schemeClr val="tx1"/>
                </a:solidFill>
                <a:latin typeface="Twinkl Cursive Looped" panose="02000000000000000000" pitchFamily="2" charset="0"/>
                <a:cs typeface="Arial"/>
              </a:rPr>
              <a:t>including </a:t>
            </a:r>
            <a:r>
              <a:rPr lang="en-GB" sz="1100" b="1" dirty="0" smtClean="0">
                <a:solidFill>
                  <a:schemeClr val="tx1"/>
                </a:solidFill>
                <a:latin typeface="Twinkl Cursive Looped" panose="02000000000000000000" pitchFamily="2" charset="0"/>
                <a:cs typeface="Arial"/>
              </a:rPr>
              <a:t>wellies as children will be going outside whatever the weather. They will need hats, coats and gloves in preparation for the colder weather. </a:t>
            </a:r>
            <a:endParaRPr lang="en-GB" sz="1100" b="1" dirty="0">
              <a:solidFill>
                <a:schemeClr val="tx1"/>
              </a:solidFill>
              <a:latin typeface="Comic Sans MS" panose="030F0702030302020204" pitchFamily="66" charset="0"/>
              <a:cs typeface="Arial"/>
            </a:endParaRPr>
          </a:p>
        </p:txBody>
      </p:sp>
      <p:sp>
        <p:nvSpPr>
          <p:cNvPr id="7" name="TextBox 6"/>
          <p:cNvSpPr txBox="1"/>
          <p:nvPr/>
        </p:nvSpPr>
        <p:spPr>
          <a:xfrm>
            <a:off x="3873110" y="134549"/>
            <a:ext cx="2875781" cy="2115964"/>
          </a:xfrm>
          <a:prstGeom prst="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100" b="1" u="sng" dirty="0" smtClean="0">
                <a:solidFill>
                  <a:srgbClr val="7030A0"/>
                </a:solidFill>
                <a:latin typeface="Twinkl Cursive Looped" panose="02000000000000000000" pitchFamily="2" charset="0"/>
                <a:cs typeface="Arial"/>
              </a:rPr>
              <a:t>MATHEMATICS</a:t>
            </a:r>
            <a:endParaRPr lang="en-GB" sz="1100" b="1" u="sng" dirty="0">
              <a:solidFill>
                <a:srgbClr val="7030A0"/>
              </a:solidFill>
              <a:latin typeface="Twinkl Cursive Looped" panose="02000000000000000000" pitchFamily="2" charset="0"/>
              <a:cs typeface="Arial"/>
            </a:endParaRPr>
          </a:p>
          <a:p>
            <a:pPr algn="just"/>
            <a:r>
              <a:rPr lang="en-GB" sz="1100" b="1" dirty="0">
                <a:solidFill>
                  <a:schemeClr val="tx1"/>
                </a:solidFill>
                <a:latin typeface="Twinkl Cursive Looped" panose="02000000000000000000" pitchFamily="2" charset="0"/>
                <a:cs typeface="Arial"/>
              </a:rPr>
              <a:t>As M</a:t>
            </a:r>
            <a:r>
              <a:rPr lang="en-GB" sz="1100" b="1" dirty="0" smtClean="0">
                <a:solidFill>
                  <a:schemeClr val="tx1"/>
                </a:solidFill>
                <a:latin typeface="Twinkl Cursive Looped" panose="02000000000000000000" pitchFamily="2" charset="0"/>
                <a:cs typeface="Arial"/>
              </a:rPr>
              <a:t>athematicians</a:t>
            </a:r>
            <a:r>
              <a:rPr lang="en-GB" sz="1100" dirty="0">
                <a:solidFill>
                  <a:schemeClr val="tx1"/>
                </a:solidFill>
                <a:latin typeface="Twinkl Cursive Looped" panose="02000000000000000000" pitchFamily="2" charset="0"/>
                <a:cs typeface="Arial"/>
              </a:rPr>
              <a:t>, </a:t>
            </a:r>
            <a:r>
              <a:rPr lang="en-GB" sz="1100" dirty="0" smtClean="0">
                <a:solidFill>
                  <a:schemeClr val="tx1"/>
                </a:solidFill>
                <a:latin typeface="Twinkl Cursive Looped" panose="02000000000000000000" pitchFamily="2" charset="0"/>
                <a:cs typeface="Arial"/>
              </a:rPr>
              <a:t>we will be using all methods of calculation to complete a real life budgeting investigation for bonfire night. Further to this, we will be using natural materials to make mandalas and create symmetrical patterns and exploring mathematical concepts around time and daylight. </a:t>
            </a:r>
            <a:r>
              <a:rPr lang="en-GB" sz="1100" dirty="0" smtClean="0">
                <a:solidFill>
                  <a:schemeClr val="tx1"/>
                </a:solidFill>
                <a:latin typeface="Twinkl Cursive Looped" panose="02000000000000000000" pitchFamily="2" charset="0"/>
              </a:rPr>
              <a:t>This is in addition to our daily maths lessons.</a:t>
            </a:r>
          </a:p>
          <a:p>
            <a:pPr algn="just"/>
            <a:endParaRPr lang="en-GB" sz="1100" dirty="0" smtClean="0">
              <a:solidFill>
                <a:schemeClr val="tx1"/>
              </a:solidFill>
              <a:latin typeface="Twinkl Cursive Looped" panose="02000000000000000000" pitchFamily="2" charset="0"/>
            </a:endParaRPr>
          </a:p>
          <a:p>
            <a:pPr algn="just"/>
            <a:endParaRPr lang="en-GB" sz="1050" dirty="0">
              <a:solidFill>
                <a:schemeClr val="tx1"/>
              </a:solidFill>
              <a:latin typeface="Twinkl Cursive Looped" panose="02000000000000000000" pitchFamily="2" charset="0"/>
              <a:cs typeface="Arial"/>
            </a:endParaRPr>
          </a:p>
        </p:txBody>
      </p:sp>
      <p:sp>
        <p:nvSpPr>
          <p:cNvPr id="22" name="TextBox 21"/>
          <p:cNvSpPr txBox="1"/>
          <p:nvPr/>
        </p:nvSpPr>
        <p:spPr>
          <a:xfrm>
            <a:off x="3779032" y="7107496"/>
            <a:ext cx="2992323" cy="161582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FC8808"/>
                </a:solidFill>
                <a:latin typeface="Twinkl Cursive Looped" panose="02000000000000000000" pitchFamily="2" charset="0"/>
                <a:cs typeface="Arial"/>
              </a:rPr>
              <a:t>GEOGRAPHY</a:t>
            </a:r>
          </a:p>
          <a:p>
            <a:pPr algn="just"/>
            <a:r>
              <a:rPr lang="en-GB" altLang="en-US" sz="1100" b="1" dirty="0">
                <a:latin typeface="Twinkl Cursive Looped" panose="02000000000000000000" pitchFamily="2" charset="0"/>
                <a:cs typeface="Arial"/>
              </a:rPr>
              <a:t>As Geographers</a:t>
            </a:r>
            <a:r>
              <a:rPr lang="en-GB" altLang="en-US" sz="1100" dirty="0">
                <a:latin typeface="Twinkl Cursive Looped" panose="02000000000000000000" pitchFamily="2" charset="0"/>
                <a:cs typeface="Arial"/>
              </a:rPr>
              <a:t>, </a:t>
            </a:r>
            <a:r>
              <a:rPr lang="en-GB" altLang="en-US" sz="1100" dirty="0" smtClean="0">
                <a:latin typeface="Twinkl Cursive Looped" panose="02000000000000000000" pitchFamily="2" charset="0"/>
                <a:cs typeface="Arial"/>
              </a:rPr>
              <a:t>we will be focussing our learning the on Scandinavian countries and others which lie in </a:t>
            </a:r>
            <a:r>
              <a:rPr lang="en-GB" altLang="en-US" sz="1100" dirty="0">
                <a:latin typeface="Twinkl Cursive Looped" panose="02000000000000000000" pitchFamily="2" charset="0"/>
                <a:cs typeface="Arial"/>
              </a:rPr>
              <a:t>N</a:t>
            </a:r>
            <a:r>
              <a:rPr lang="en-GB" altLang="en-US" sz="1100" dirty="0" smtClean="0">
                <a:latin typeface="Twinkl Cursive Looped" panose="02000000000000000000" pitchFamily="2" charset="0"/>
                <a:cs typeface="Arial"/>
              </a:rPr>
              <a:t>orthern </a:t>
            </a:r>
            <a:r>
              <a:rPr lang="en-GB" altLang="en-US" sz="1100" dirty="0" smtClean="0">
                <a:latin typeface="Twinkl Cursive Looped" panose="02000000000000000000" pitchFamily="2" charset="0"/>
                <a:cs typeface="Arial"/>
              </a:rPr>
              <a:t>Europe. We will also carry out a short study on the Northern Lights and link this to our writing in English. To conclude our term, we will find out about animals that migrate in search of warmer climates.</a:t>
            </a:r>
          </a:p>
        </p:txBody>
      </p:sp>
      <p:sp>
        <p:nvSpPr>
          <p:cNvPr id="25" name="TextBox 24"/>
          <p:cNvSpPr txBox="1"/>
          <p:nvPr/>
        </p:nvSpPr>
        <p:spPr>
          <a:xfrm>
            <a:off x="141682" y="8780175"/>
            <a:ext cx="6621739" cy="90794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smtClean="0">
                <a:solidFill>
                  <a:srgbClr val="FC8808"/>
                </a:solidFill>
                <a:latin typeface="Twinkl Cursive Looped" panose="02000000000000000000" pitchFamily="2" charset="0"/>
                <a:cs typeface="Arial"/>
              </a:rPr>
              <a:t>WIDER CURRICULUM</a:t>
            </a:r>
          </a:p>
          <a:p>
            <a:pPr lvl="0" algn="ctr"/>
            <a:r>
              <a:rPr lang="en-GB" sz="1000" dirty="0" smtClean="0">
                <a:solidFill>
                  <a:schemeClr val="tx1"/>
                </a:solidFill>
                <a:latin typeface="Twinkl Cursive Looped" panose="02000000000000000000" pitchFamily="2" charset="0"/>
                <a:cs typeface="Arial"/>
              </a:rPr>
              <a:t> </a:t>
            </a:r>
            <a:r>
              <a:rPr lang="en-GB" sz="1050" dirty="0" smtClean="0">
                <a:latin typeface="Twinkl Cursive Looped" panose="02000000000000000000" pitchFamily="2" charset="0"/>
                <a:cs typeface="Arial"/>
              </a:rPr>
              <a:t>This term we have number of exciting events happening in school:</a:t>
            </a:r>
          </a:p>
          <a:p>
            <a:pPr marL="171450" lvl="0" indent="-171450" algn="ctr">
              <a:buFont typeface="Arial" panose="020B0604020202020204" pitchFamily="34" charset="0"/>
              <a:buChar char="•"/>
            </a:pPr>
            <a:r>
              <a:rPr lang="en-GB" sz="1050" dirty="0" smtClean="0">
                <a:latin typeface="Twinkl Cursive Looped" panose="02000000000000000000" pitchFamily="2" charset="0"/>
                <a:cs typeface="Arial"/>
              </a:rPr>
              <a:t>w/b 5</a:t>
            </a:r>
            <a:r>
              <a:rPr lang="en-GB" sz="1050" baseline="30000" dirty="0" smtClean="0">
                <a:latin typeface="Twinkl Cursive Looped" panose="02000000000000000000" pitchFamily="2" charset="0"/>
                <a:cs typeface="Arial"/>
              </a:rPr>
              <a:t>th</a:t>
            </a:r>
            <a:r>
              <a:rPr lang="en-GB" sz="1050" dirty="0" smtClean="0">
                <a:latin typeface="Twinkl Cursive Looped" panose="02000000000000000000" pitchFamily="2" charset="0"/>
                <a:cs typeface="Arial"/>
              </a:rPr>
              <a:t> November – Art week</a:t>
            </a:r>
          </a:p>
          <a:p>
            <a:pPr marL="171450" lvl="0" indent="-171450" algn="ctr">
              <a:buFont typeface="Arial" panose="020B0604020202020204" pitchFamily="34" charset="0"/>
              <a:buChar char="•"/>
            </a:pPr>
            <a:r>
              <a:rPr lang="en-GB" sz="1050" dirty="0" smtClean="0">
                <a:latin typeface="Twinkl Cursive Looped" panose="02000000000000000000" pitchFamily="2" charset="0"/>
                <a:cs typeface="Arial"/>
              </a:rPr>
              <a:t>w/b 12</a:t>
            </a:r>
            <a:r>
              <a:rPr lang="en-GB" sz="1050" baseline="30000" dirty="0" smtClean="0">
                <a:latin typeface="Twinkl Cursive Looped" panose="02000000000000000000" pitchFamily="2" charset="0"/>
                <a:cs typeface="Arial"/>
              </a:rPr>
              <a:t>th</a:t>
            </a:r>
            <a:r>
              <a:rPr lang="en-GB" sz="1050" dirty="0" smtClean="0">
                <a:latin typeface="Twinkl Cursive Looped" panose="02000000000000000000" pitchFamily="2" charset="0"/>
                <a:cs typeface="Arial"/>
              </a:rPr>
              <a:t> </a:t>
            </a:r>
            <a:r>
              <a:rPr lang="en-GB" sz="1050" dirty="0">
                <a:latin typeface="Twinkl Cursive Looped" panose="02000000000000000000" pitchFamily="2" charset="0"/>
                <a:cs typeface="Arial"/>
              </a:rPr>
              <a:t>November –Anti-bullying/internet safety week </a:t>
            </a:r>
            <a:endParaRPr lang="en-GB" sz="1050" dirty="0" smtClean="0">
              <a:latin typeface="Twinkl Cursive Looped" panose="02000000000000000000" pitchFamily="2" charset="0"/>
              <a:cs typeface="Arial"/>
            </a:endParaRPr>
          </a:p>
          <a:p>
            <a:pPr marL="171450" lvl="0" indent="-171450" algn="ctr">
              <a:buFont typeface="Arial" panose="020B0604020202020204" pitchFamily="34" charset="0"/>
              <a:buChar char="•"/>
            </a:pPr>
            <a:r>
              <a:rPr lang="en-GB" sz="1050" b="1" dirty="0" smtClean="0">
                <a:solidFill>
                  <a:srgbClr val="FF0000"/>
                </a:solidFill>
                <a:latin typeface="Twinkl Cursive Looped" panose="02000000000000000000" pitchFamily="2" charset="0"/>
                <a:cs typeface="Arial"/>
              </a:rPr>
              <a:t>P</a:t>
            </a:r>
            <a:r>
              <a:rPr lang="en-GB" sz="1050" b="1" dirty="0" smtClean="0">
                <a:solidFill>
                  <a:srgbClr val="FFC000"/>
                </a:solidFill>
                <a:latin typeface="Twinkl Cursive Looped" panose="02000000000000000000" pitchFamily="2" charset="0"/>
                <a:cs typeface="Arial"/>
              </a:rPr>
              <a:t>A</a:t>
            </a:r>
            <a:r>
              <a:rPr lang="en-GB" sz="1050" b="1" dirty="0" smtClean="0">
                <a:solidFill>
                  <a:srgbClr val="FFFF00"/>
                </a:solidFill>
                <a:latin typeface="Twinkl Cursive Looped" panose="02000000000000000000" pitchFamily="2" charset="0"/>
                <a:cs typeface="Arial"/>
              </a:rPr>
              <a:t>R</a:t>
            </a:r>
            <a:r>
              <a:rPr lang="en-GB" sz="1050" b="1" dirty="0" smtClean="0">
                <a:solidFill>
                  <a:srgbClr val="00B050"/>
                </a:solidFill>
                <a:latin typeface="Twinkl Cursive Looped" panose="02000000000000000000" pitchFamily="2" charset="0"/>
                <a:cs typeface="Arial"/>
              </a:rPr>
              <a:t>E</a:t>
            </a:r>
            <a:r>
              <a:rPr lang="en-GB" sz="1050" b="1" dirty="0" smtClean="0">
                <a:solidFill>
                  <a:srgbClr val="00B0F0"/>
                </a:solidFill>
                <a:latin typeface="Twinkl Cursive Looped" panose="02000000000000000000" pitchFamily="2" charset="0"/>
                <a:cs typeface="Arial"/>
              </a:rPr>
              <a:t>N</a:t>
            </a:r>
            <a:r>
              <a:rPr lang="en-GB" sz="1050" b="1" dirty="0" smtClean="0">
                <a:solidFill>
                  <a:srgbClr val="7030A0"/>
                </a:solidFill>
                <a:latin typeface="Twinkl Cursive Looped" panose="02000000000000000000" pitchFamily="2" charset="0"/>
                <a:cs typeface="Arial"/>
              </a:rPr>
              <a:t>T</a:t>
            </a:r>
            <a:r>
              <a:rPr lang="en-GB" sz="1050" b="1" dirty="0" smtClean="0">
                <a:latin typeface="Twinkl Cursive Looped" panose="02000000000000000000" pitchFamily="2" charset="0"/>
                <a:cs typeface="Arial"/>
              </a:rPr>
              <a:t> </a:t>
            </a:r>
            <a:r>
              <a:rPr lang="en-GB" sz="1050" b="1" dirty="0" smtClean="0">
                <a:solidFill>
                  <a:srgbClr val="FF00FF"/>
                </a:solidFill>
                <a:latin typeface="Twinkl Cursive Looped" panose="02000000000000000000" pitchFamily="2" charset="0"/>
                <a:cs typeface="Arial"/>
              </a:rPr>
              <a:t>E</a:t>
            </a:r>
            <a:r>
              <a:rPr lang="en-GB" sz="1050" b="1" dirty="0" smtClean="0">
                <a:solidFill>
                  <a:srgbClr val="FF0000"/>
                </a:solidFill>
                <a:latin typeface="Twinkl Cursive Looped" panose="02000000000000000000" pitchFamily="2" charset="0"/>
                <a:cs typeface="Arial"/>
              </a:rPr>
              <a:t>V</a:t>
            </a:r>
            <a:r>
              <a:rPr lang="en-GB" sz="1050" b="1" dirty="0" smtClean="0">
                <a:solidFill>
                  <a:srgbClr val="FFC000"/>
                </a:solidFill>
                <a:latin typeface="Twinkl Cursive Looped" panose="02000000000000000000" pitchFamily="2" charset="0"/>
                <a:cs typeface="Arial"/>
              </a:rPr>
              <a:t>E</a:t>
            </a:r>
            <a:r>
              <a:rPr lang="en-GB" sz="1050" b="1" dirty="0" smtClean="0">
                <a:solidFill>
                  <a:srgbClr val="FFFF00"/>
                </a:solidFill>
                <a:latin typeface="Twinkl Cursive Looped" panose="02000000000000000000" pitchFamily="2" charset="0"/>
                <a:cs typeface="Arial"/>
              </a:rPr>
              <a:t>N</a:t>
            </a:r>
            <a:r>
              <a:rPr lang="en-GB" sz="1050" b="1" dirty="0" smtClean="0">
                <a:solidFill>
                  <a:srgbClr val="00B050"/>
                </a:solidFill>
                <a:latin typeface="Twinkl Cursive Looped" panose="02000000000000000000" pitchFamily="2" charset="0"/>
                <a:cs typeface="Arial"/>
              </a:rPr>
              <a:t>T</a:t>
            </a:r>
            <a:r>
              <a:rPr lang="en-GB" sz="1050" dirty="0" smtClean="0">
                <a:latin typeface="Twinkl Cursive Looped" panose="02000000000000000000" pitchFamily="2" charset="0"/>
                <a:cs typeface="Arial"/>
              </a:rPr>
              <a:t> </a:t>
            </a:r>
            <a:r>
              <a:rPr lang="en-GB" sz="1050" smtClean="0">
                <a:latin typeface="Twinkl Cursive Looped" panose="02000000000000000000" pitchFamily="2" charset="0"/>
                <a:cs typeface="Arial"/>
              </a:rPr>
              <a:t>– 23</a:t>
            </a:r>
            <a:r>
              <a:rPr lang="en-GB" sz="1050" baseline="30000" smtClean="0">
                <a:latin typeface="Twinkl Cursive Looped" panose="02000000000000000000" pitchFamily="2" charset="0"/>
                <a:cs typeface="Arial"/>
              </a:rPr>
              <a:t>rd</a:t>
            </a:r>
            <a:r>
              <a:rPr lang="en-GB" sz="1050" smtClean="0">
                <a:latin typeface="Twinkl Cursive Looped" panose="02000000000000000000" pitchFamily="2" charset="0"/>
                <a:cs typeface="Arial"/>
              </a:rPr>
              <a:t> </a:t>
            </a:r>
            <a:r>
              <a:rPr lang="en-GB" sz="1050" dirty="0" smtClean="0">
                <a:latin typeface="Twinkl Cursive Looped" panose="02000000000000000000" pitchFamily="2" charset="0"/>
                <a:cs typeface="Arial"/>
              </a:rPr>
              <a:t>November from 2pm.</a:t>
            </a:r>
            <a:endParaRPr lang="en-GB" sz="1050" dirty="0">
              <a:latin typeface="Twinkl Cursive Looped" panose="02000000000000000000" pitchFamily="2" charset="0"/>
              <a:cs typeface="Arial"/>
            </a:endParaRPr>
          </a:p>
        </p:txBody>
      </p:sp>
      <p:sp>
        <p:nvSpPr>
          <p:cNvPr id="2" name="TextBox 1"/>
          <p:cNvSpPr txBox="1"/>
          <p:nvPr/>
        </p:nvSpPr>
        <p:spPr>
          <a:xfrm>
            <a:off x="4075720" y="3321872"/>
            <a:ext cx="2470563" cy="369332"/>
          </a:xfrm>
          <a:prstGeom prst="rect">
            <a:avLst/>
          </a:prstGeom>
          <a:noFill/>
        </p:spPr>
        <p:txBody>
          <a:bodyPr wrap="square" rtlCol="0">
            <a:spAutoFit/>
          </a:bodyPr>
          <a:lstStyle/>
          <a:p>
            <a:pPr algn="ctr"/>
            <a:r>
              <a:rPr lang="en-GB" dirty="0" smtClean="0">
                <a:ln>
                  <a:solidFill>
                    <a:sysClr val="windowText" lastClr="000000"/>
                  </a:solidFill>
                </a:ln>
                <a:solidFill>
                  <a:schemeClr val="tx1">
                    <a:lumMod val="95000"/>
                    <a:lumOff val="5000"/>
                  </a:schemeClr>
                </a:solidFill>
                <a:latin typeface="Twinkl Cursive Looped" panose="02000000000000000000" pitchFamily="2" charset="0"/>
              </a:rPr>
              <a:t>Year </a:t>
            </a:r>
            <a:r>
              <a:rPr lang="en-GB" dirty="0">
                <a:ln>
                  <a:solidFill>
                    <a:sysClr val="windowText" lastClr="000000"/>
                  </a:solidFill>
                </a:ln>
                <a:solidFill>
                  <a:schemeClr val="tx1">
                    <a:lumMod val="95000"/>
                    <a:lumOff val="5000"/>
                  </a:schemeClr>
                </a:solidFill>
                <a:latin typeface="Twinkl Cursive Looped" panose="02000000000000000000" pitchFamily="2" charset="0"/>
              </a:rPr>
              <a:t>3</a:t>
            </a:r>
            <a:r>
              <a:rPr lang="en-GB" dirty="0" smtClean="0">
                <a:ln>
                  <a:solidFill>
                    <a:sysClr val="windowText" lastClr="000000"/>
                  </a:solidFill>
                </a:ln>
                <a:solidFill>
                  <a:schemeClr val="tx1">
                    <a:lumMod val="95000"/>
                    <a:lumOff val="5000"/>
                  </a:schemeClr>
                </a:solidFill>
                <a:latin typeface="Twinkl Cursive Looped" panose="02000000000000000000" pitchFamily="2" charset="0"/>
              </a:rPr>
              <a:t> – Term 2</a:t>
            </a:r>
            <a:endParaRPr lang="en-GB" dirty="0">
              <a:ln>
                <a:solidFill>
                  <a:sysClr val="windowText" lastClr="000000"/>
                </a:solidFill>
              </a:ln>
              <a:solidFill>
                <a:schemeClr val="tx1">
                  <a:lumMod val="95000"/>
                  <a:lumOff val="5000"/>
                </a:schemeClr>
              </a:solidFill>
              <a:latin typeface="Twinkl Cursive Looped" panose="02000000000000000000" pitchFamily="2" charset="0"/>
            </a:endParaRPr>
          </a:p>
        </p:txBody>
      </p:sp>
      <p:sp>
        <p:nvSpPr>
          <p:cNvPr id="16" name="TextBox 15"/>
          <p:cNvSpPr txBox="1"/>
          <p:nvPr/>
        </p:nvSpPr>
        <p:spPr>
          <a:xfrm>
            <a:off x="3771098" y="5604094"/>
            <a:ext cx="3008192" cy="144655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7030A0"/>
                </a:solidFill>
                <a:latin typeface="Twinkl Cursive Looped" panose="02000000000000000000" pitchFamily="2" charset="0"/>
                <a:cs typeface="Arial"/>
              </a:rPr>
              <a:t>DT</a:t>
            </a:r>
          </a:p>
          <a:p>
            <a:pPr algn="just"/>
            <a:r>
              <a:rPr lang="en-GB" sz="1100" b="1" dirty="0">
                <a:latin typeface="Twinkl Cursive Looped" panose="02000000000000000000" pitchFamily="2" charset="0"/>
                <a:cs typeface="Arial"/>
              </a:rPr>
              <a:t>As </a:t>
            </a:r>
            <a:r>
              <a:rPr lang="en-GB" sz="1100" b="1" dirty="0" smtClean="0">
                <a:latin typeface="Twinkl Cursive Looped" panose="02000000000000000000" pitchFamily="2" charset="0"/>
                <a:cs typeface="Arial"/>
              </a:rPr>
              <a:t>Designers</a:t>
            </a:r>
            <a:r>
              <a:rPr lang="en-GB" sz="1100" dirty="0">
                <a:latin typeface="Twinkl Cursive Looped" panose="02000000000000000000" pitchFamily="2" charset="0"/>
                <a:cs typeface="Arial"/>
              </a:rPr>
              <a:t>, we </a:t>
            </a:r>
            <a:r>
              <a:rPr lang="en-GB" sz="1100" dirty="0" smtClean="0">
                <a:latin typeface="Twinkl Cursive Looped" panose="02000000000000000000" pitchFamily="2" charset="0"/>
                <a:cs typeface="Arial"/>
              </a:rPr>
              <a:t>will be making our own kaleidoscopes. We </a:t>
            </a:r>
            <a:r>
              <a:rPr lang="en-GB" sz="1100" dirty="0">
                <a:latin typeface="Twinkl Cursive Looped" panose="02000000000000000000" pitchFamily="2" charset="0"/>
                <a:cs typeface="Arial"/>
              </a:rPr>
              <a:t>will be cutting and measuring precisely so that our finished product is of the highest standard. </a:t>
            </a:r>
            <a:r>
              <a:rPr lang="en-GB" sz="1100" dirty="0" smtClean="0">
                <a:latin typeface="Twinkl Cursive Looped" panose="02000000000000000000" pitchFamily="2" charset="0"/>
                <a:cs typeface="Arial"/>
              </a:rPr>
              <a:t>Our design process will include drawing exploded diagrams for others to follow and will link in to our instructional writing. </a:t>
            </a:r>
            <a:endParaRPr lang="en-GB" sz="1100" dirty="0">
              <a:latin typeface="Twinkl Cursive Looped" panose="02000000000000000000" pitchFamily="2" charset="0"/>
              <a:cs typeface="Arial"/>
            </a:endParaRPr>
          </a:p>
        </p:txBody>
      </p:sp>
      <p:sp>
        <p:nvSpPr>
          <p:cNvPr id="17" name="TextBox 16"/>
          <p:cNvSpPr txBox="1"/>
          <p:nvPr/>
        </p:nvSpPr>
        <p:spPr>
          <a:xfrm>
            <a:off x="3771098" y="3746100"/>
            <a:ext cx="2992323" cy="178510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FC8808"/>
                </a:solidFill>
                <a:latin typeface="Twinkl Cursive Looped" panose="02000000000000000000" pitchFamily="2" charset="0"/>
                <a:cs typeface="Arial"/>
              </a:rPr>
              <a:t>HISTORY</a:t>
            </a:r>
          </a:p>
          <a:p>
            <a:pPr algn="just"/>
            <a:r>
              <a:rPr lang="en-GB" altLang="en-US" sz="1100" b="1" dirty="0">
                <a:solidFill>
                  <a:schemeClr val="tx1"/>
                </a:solidFill>
                <a:latin typeface="Twinkl Cursive Looped" panose="02000000000000000000" pitchFamily="2" charset="0"/>
                <a:cs typeface="Arial"/>
              </a:rPr>
              <a:t>As Historians, </a:t>
            </a:r>
            <a:r>
              <a:rPr lang="en-GB" altLang="en-US" sz="1100" dirty="0">
                <a:solidFill>
                  <a:schemeClr val="tx1"/>
                </a:solidFill>
                <a:latin typeface="Twinkl Cursive Looped" panose="02000000000000000000" pitchFamily="2" charset="0"/>
                <a:cs typeface="Arial"/>
              </a:rPr>
              <a:t>we </a:t>
            </a:r>
            <a:r>
              <a:rPr lang="en-GB" altLang="en-US" sz="1100" dirty="0" smtClean="0">
                <a:solidFill>
                  <a:schemeClr val="tx1"/>
                </a:solidFill>
                <a:latin typeface="Twinkl Cursive Looped" panose="02000000000000000000" pitchFamily="2" charset="0"/>
                <a:cs typeface="Arial"/>
              </a:rPr>
              <a:t>are going to </a:t>
            </a:r>
            <a:r>
              <a:rPr lang="en-GB" altLang="en-US" sz="1100" dirty="0">
                <a:solidFill>
                  <a:schemeClr val="tx1"/>
                </a:solidFill>
                <a:latin typeface="Twinkl Cursive Looped" panose="02000000000000000000" pitchFamily="2" charset="0"/>
                <a:cs typeface="Arial"/>
              </a:rPr>
              <a:t>be </a:t>
            </a:r>
            <a:r>
              <a:rPr lang="en-GB" altLang="en-US" sz="1100" dirty="0" smtClean="0">
                <a:solidFill>
                  <a:schemeClr val="tx1"/>
                </a:solidFill>
                <a:latin typeface="Twinkl Cursive Looped" panose="02000000000000000000" pitchFamily="2" charset="0"/>
                <a:cs typeface="Arial"/>
              </a:rPr>
              <a:t>carrying out a focused study on the history of lighthouses. It will begin by looking at why lighthouses were created and built. We will then be focusing on how they have affected culture and trade and specifically the </a:t>
            </a:r>
            <a:r>
              <a:rPr lang="en-GB" altLang="en-US" sz="1100" dirty="0" smtClean="0">
                <a:solidFill>
                  <a:schemeClr val="tx1"/>
                </a:solidFill>
                <a:latin typeface="Twinkl Cursive Looped" panose="02000000000000000000" pitchFamily="2" charset="0"/>
                <a:cs typeface="Arial"/>
              </a:rPr>
              <a:t>importance of specific </a:t>
            </a:r>
            <a:r>
              <a:rPr lang="en-GB" altLang="en-US" sz="1100" dirty="0" smtClean="0">
                <a:solidFill>
                  <a:schemeClr val="tx1"/>
                </a:solidFill>
                <a:latin typeface="Twinkl Cursive Looped" panose="02000000000000000000" pitchFamily="2" charset="0"/>
                <a:cs typeface="Arial"/>
              </a:rPr>
              <a:t>lighthouses such as the Statue of </a:t>
            </a:r>
            <a:r>
              <a:rPr lang="en-GB" altLang="en-US" sz="1100" dirty="0" smtClean="0">
                <a:solidFill>
                  <a:schemeClr val="tx1"/>
                </a:solidFill>
                <a:latin typeface="Twinkl Cursive Looped" panose="02000000000000000000" pitchFamily="2" charset="0"/>
                <a:cs typeface="Arial"/>
              </a:rPr>
              <a:t>Liberty. </a:t>
            </a:r>
            <a:endParaRPr lang="en-GB" altLang="en-US" sz="1100" dirty="0" smtClean="0">
              <a:solidFill>
                <a:schemeClr val="tx1"/>
              </a:solidFill>
              <a:latin typeface="Twinkl Cursive Looped" panose="02000000000000000000" pitchFamily="2" charset="0"/>
              <a:cs typeface="Arial"/>
            </a:endParaRPr>
          </a:p>
          <a:p>
            <a:pPr algn="just"/>
            <a:endParaRPr lang="en-GB" altLang="en-US" sz="1100" dirty="0">
              <a:solidFill>
                <a:schemeClr val="tx1"/>
              </a:solidFill>
              <a:latin typeface="Twinkl Cursive Looped" panose="02000000000000000000" pitchFamily="2" charset="0"/>
              <a:cs typeface="Arial"/>
            </a:endParaRPr>
          </a:p>
        </p:txBody>
      </p:sp>
      <p:sp>
        <p:nvSpPr>
          <p:cNvPr id="3" name="TextBox 2"/>
          <p:cNvSpPr txBox="1"/>
          <p:nvPr/>
        </p:nvSpPr>
        <p:spPr>
          <a:xfrm>
            <a:off x="-1079" y="3205976"/>
            <a:ext cx="4620126" cy="523220"/>
          </a:xfrm>
          <a:prstGeom prst="rect">
            <a:avLst/>
          </a:prstGeom>
          <a:noFill/>
        </p:spPr>
        <p:txBody>
          <a:bodyPr wrap="square" rtlCol="0">
            <a:spAutoFit/>
          </a:bodyPr>
          <a:lstStyle/>
          <a:p>
            <a:pPr algn="ctr"/>
            <a:r>
              <a:rPr lang="en-GB" sz="2800" dirty="0" smtClean="0">
                <a:ln>
                  <a:solidFill>
                    <a:sysClr val="windowText" lastClr="000000"/>
                  </a:solidFill>
                </a:ln>
                <a:solidFill>
                  <a:schemeClr val="tx1">
                    <a:lumMod val="95000"/>
                    <a:lumOff val="5000"/>
                  </a:schemeClr>
                </a:solidFill>
                <a:latin typeface="monbijoux" panose="02000400000000000000" pitchFamily="50" charset="0"/>
                <a:cs typeface="Antique Paleoindonesia" panose="00000400000000000000" pitchFamily="2" charset="-79"/>
              </a:rPr>
              <a:t>ILLUMINAT</a:t>
            </a:r>
            <a:r>
              <a:rPr lang="en-GB" sz="2800" dirty="0">
                <a:ln>
                  <a:solidFill>
                    <a:sysClr val="windowText" lastClr="000000"/>
                  </a:solidFill>
                </a:ln>
                <a:solidFill>
                  <a:srgbClr val="FF0000"/>
                </a:solidFill>
                <a:latin typeface="monbijoux" panose="02000400000000000000" pitchFamily="50" charset="0"/>
                <a:cs typeface="Antique Paleoindonesia" panose="00000400000000000000" pitchFamily="2" charset="-79"/>
              </a:rPr>
              <a:t>E</a:t>
            </a:r>
            <a:r>
              <a:rPr lang="en-GB" sz="2800" dirty="0" smtClean="0">
                <a:ln>
                  <a:solidFill>
                    <a:sysClr val="windowText" lastClr="000000"/>
                  </a:solidFill>
                </a:ln>
                <a:solidFill>
                  <a:schemeClr val="tx1">
                    <a:lumMod val="95000"/>
                    <a:lumOff val="5000"/>
                  </a:schemeClr>
                </a:solidFill>
                <a:latin typeface="monbijoux" panose="02000400000000000000" pitchFamily="50" charset="0"/>
                <a:cs typeface="Antique Paleoindonesia" panose="00000400000000000000" pitchFamily="2" charset="-79"/>
              </a:rPr>
              <a:t>! Take two </a:t>
            </a:r>
            <a:endParaRPr lang="en-GB" sz="2800" dirty="0">
              <a:ln>
                <a:solidFill>
                  <a:sysClr val="windowText" lastClr="000000"/>
                </a:solidFill>
              </a:ln>
              <a:solidFill>
                <a:schemeClr val="tx1">
                  <a:lumMod val="95000"/>
                  <a:lumOff val="5000"/>
                </a:schemeClr>
              </a:solidFill>
              <a:latin typeface="monbijoux" panose="02000400000000000000" pitchFamily="50" charset="0"/>
              <a:cs typeface="Antique Paleoindonesia" panose="00000400000000000000" pitchFamily="2" charset="-79"/>
            </a:endParaRPr>
          </a:p>
        </p:txBody>
      </p:sp>
      <p:sp>
        <p:nvSpPr>
          <p:cNvPr id="14" name="TextBox 13"/>
          <p:cNvSpPr txBox="1"/>
          <p:nvPr/>
        </p:nvSpPr>
        <p:spPr>
          <a:xfrm>
            <a:off x="135985" y="134549"/>
            <a:ext cx="3683723" cy="212365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smtClean="0">
                <a:solidFill>
                  <a:srgbClr val="7030A0"/>
                </a:solidFill>
                <a:latin typeface="Twinkl Cursive Looped" panose="02000000000000000000" pitchFamily="2" charset="0"/>
                <a:cs typeface="Arial"/>
              </a:rPr>
              <a:t>ENGLISH</a:t>
            </a:r>
            <a:endParaRPr lang="en-GB" sz="1100" b="1" u="sng" dirty="0">
              <a:solidFill>
                <a:srgbClr val="7030A0"/>
              </a:solidFill>
              <a:latin typeface="Twinkl Cursive Looped" panose="02000000000000000000" pitchFamily="2" charset="0"/>
              <a:cs typeface="Arial"/>
            </a:endParaRPr>
          </a:p>
          <a:p>
            <a:pPr algn="just"/>
            <a:r>
              <a:rPr lang="en-GB" sz="1100" b="1" dirty="0" smtClean="0">
                <a:solidFill>
                  <a:schemeClr val="tx1"/>
                </a:solidFill>
                <a:latin typeface="Twinkl Cursive Looped" panose="02000000000000000000" pitchFamily="2" charset="0"/>
                <a:cs typeface="Arial"/>
              </a:rPr>
              <a:t>As Writers</a:t>
            </a:r>
            <a:r>
              <a:rPr lang="en-GB" sz="1100" dirty="0" smtClean="0">
                <a:solidFill>
                  <a:schemeClr val="tx1"/>
                </a:solidFill>
                <a:latin typeface="Twinkl Cursive Looped" panose="02000000000000000000" pitchFamily="2" charset="0"/>
                <a:cs typeface="Arial"/>
              </a:rPr>
              <a:t>, we will be using a range of different books linked to the theme of colour. These include, ‘Rainbow crow’ by Naomi Howarth, ‘Aurora’ by Mindy Dwyer which is a story about the northern lights. We will have the opportunity to write for a range of purposes including instruction texts about how to make a kaleidoscope and narratives which use gripping word choices and strong plots. We will learn about figurative language based on a character who will fly to the sun and </a:t>
            </a:r>
            <a:r>
              <a:rPr lang="en-GB" sz="1100" dirty="0">
                <a:solidFill>
                  <a:schemeClr val="tx1"/>
                </a:solidFill>
                <a:latin typeface="Twinkl Cursive Looped" panose="02000000000000000000" pitchFamily="2" charset="0"/>
                <a:cs typeface="Arial"/>
              </a:rPr>
              <a:t>w</a:t>
            </a:r>
            <a:r>
              <a:rPr lang="en-GB" sz="1100" dirty="0" smtClean="0">
                <a:solidFill>
                  <a:schemeClr val="tx1"/>
                </a:solidFill>
                <a:latin typeface="Twinkl Cursive Looped" panose="02000000000000000000" pitchFamily="2" charset="0"/>
                <a:cs typeface="Arial"/>
              </a:rPr>
              <a:t>e will finishing the term by following the Christmas story and writing a variety of poems.</a:t>
            </a:r>
          </a:p>
        </p:txBody>
      </p:sp>
    </p:spTree>
    <p:extLst>
      <p:ext uri="{BB962C8B-B14F-4D97-AF65-F5344CB8AC3E}">
        <p14:creationId xmlns:p14="http://schemas.microsoft.com/office/powerpoint/2010/main" val="36968640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6141</TotalTime>
  <Words>673</Words>
  <Application>Microsoft Office PowerPoint</Application>
  <PresentationFormat>A4 Paper (210x297 mm)</PresentationFormat>
  <Paragraphs>27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Antique Paleoindonesia</vt:lpstr>
      <vt:lpstr>Arial</vt:lpstr>
      <vt:lpstr>Calibri</vt:lpstr>
      <vt:lpstr>Calibri Light</vt:lpstr>
      <vt:lpstr>Comic Sans MS</vt:lpstr>
      <vt:lpstr>monbijoux</vt:lpstr>
      <vt:lpstr>Twinkl Cursive Looped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Southcott</dc:creator>
  <cp:lastModifiedBy>Anne Sargent</cp:lastModifiedBy>
  <cp:revision>231</cp:revision>
  <cp:lastPrinted>2018-09-03T13:03:34Z</cp:lastPrinted>
  <dcterms:created xsi:type="dcterms:W3CDTF">2015-08-14T08:28:58Z</dcterms:created>
  <dcterms:modified xsi:type="dcterms:W3CDTF">2018-11-08T17:55:06Z</dcterms:modified>
</cp:coreProperties>
</file>