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p:scale>
          <a:sx n="100" d="100"/>
          <a:sy n="100" d="100"/>
        </p:scale>
        <p:origin x="612" y="-28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88330B-7ED9-4AC8-8F35-8D9BBD119BCF}"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1874948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88330B-7ED9-4AC8-8F35-8D9BBD119BCF}"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32780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88330B-7ED9-4AC8-8F35-8D9BBD119BCF}"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64207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88330B-7ED9-4AC8-8F35-8D9BBD119BCF}"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134414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088330B-7ED9-4AC8-8F35-8D9BBD119BCF}"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2742748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88330B-7ED9-4AC8-8F35-8D9BBD119BCF}" type="datetimeFigureOut">
              <a:rPr lang="en-GB" smtClean="0"/>
              <a:t>08/11/2018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345671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88330B-7ED9-4AC8-8F35-8D9BBD119BCF}" type="datetimeFigureOut">
              <a:rPr lang="en-GB" smtClean="0"/>
              <a:t>08/11/2018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1552431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88330B-7ED9-4AC8-8F35-8D9BBD119BCF}" type="datetimeFigureOut">
              <a:rPr lang="en-GB" smtClean="0"/>
              <a:t>08/11/2018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341793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8330B-7ED9-4AC8-8F35-8D9BBD119BCF}" type="datetimeFigureOut">
              <a:rPr lang="en-GB" smtClean="0"/>
              <a:t>08/11/2018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274723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088330B-7ED9-4AC8-8F35-8D9BBD119BCF}" type="datetimeFigureOut">
              <a:rPr lang="en-GB" smtClean="0"/>
              <a:t>08/11/2018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1771629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088330B-7ED9-4AC8-8F35-8D9BBD119BCF}" type="datetimeFigureOut">
              <a:rPr lang="en-GB" smtClean="0"/>
              <a:t>08/11/2018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1082801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088330B-7ED9-4AC8-8F35-8D9BBD119BCF}" type="datetimeFigureOut">
              <a:rPr lang="en-GB" smtClean="0"/>
              <a:t>08/11/2018</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86F647-3EAC-46A4-9809-FC080DE40F03}" type="slidenum">
              <a:rPr lang="en-GB" smtClean="0"/>
              <a:t>‹#›</a:t>
            </a:fld>
            <a:endParaRPr lang="en-GB"/>
          </a:p>
        </p:txBody>
      </p:sp>
    </p:spTree>
    <p:extLst>
      <p:ext uri="{BB962C8B-B14F-4D97-AF65-F5344CB8AC3E}">
        <p14:creationId xmlns:p14="http://schemas.microsoft.com/office/powerpoint/2010/main" val="940839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oon clipart"/>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7023" y="1659483"/>
            <a:ext cx="6567805" cy="656780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452550" y="7095296"/>
            <a:ext cx="3323208" cy="1392689"/>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b="1" u="sng" dirty="0">
                <a:solidFill>
                  <a:schemeClr val="bg2">
                    <a:lumMod val="50000"/>
                  </a:schemeClr>
                </a:solidFill>
                <a:latin typeface="Berlin Sans FB" panose="020E0602020502020306" pitchFamily="34" charset="0"/>
                <a:cs typeface="Arial"/>
              </a:rPr>
              <a:t>ART</a:t>
            </a:r>
          </a:p>
          <a:p>
            <a:pPr algn="ctr"/>
            <a:r>
              <a:rPr lang="en-GB" sz="1050" b="1" dirty="0">
                <a:latin typeface="Berlin Sans FB" panose="020E0602020502020306" pitchFamily="34" charset="0"/>
                <a:cs typeface="Arial"/>
              </a:rPr>
              <a:t>As </a:t>
            </a:r>
            <a:r>
              <a:rPr lang="en-GB" sz="1050" b="1" dirty="0" smtClean="0">
                <a:latin typeface="Berlin Sans FB" panose="020E0602020502020306" pitchFamily="34" charset="0"/>
                <a:cs typeface="Arial"/>
              </a:rPr>
              <a:t>Artists</a:t>
            </a:r>
            <a:r>
              <a:rPr lang="en-GB" sz="1050" dirty="0">
                <a:latin typeface="Berlin Sans FB" panose="020E0602020502020306" pitchFamily="34" charset="0"/>
                <a:cs typeface="Arial"/>
              </a:rPr>
              <a:t>, we will </a:t>
            </a:r>
            <a:r>
              <a:rPr lang="en-GB" sz="1050" dirty="0" smtClean="0">
                <a:latin typeface="Berlin Sans FB" panose="020E0602020502020306" pitchFamily="34" charset="0"/>
                <a:cs typeface="Arial"/>
              </a:rPr>
              <a:t>be spending a week looking at the work of the sculptor Richard Deacon.  We will be sharing our own interpretations of his work and using his style to create our own sculptures out of mod-roc.  </a:t>
            </a:r>
          </a:p>
          <a:p>
            <a:pPr algn="ctr"/>
            <a:r>
              <a:rPr lang="en-GB" sz="1050" dirty="0" smtClean="0">
                <a:latin typeface="Berlin Sans FB" panose="020E0602020502020306" pitchFamily="34" charset="0"/>
                <a:cs typeface="Arial"/>
              </a:rPr>
              <a:t>We will continue our artist study as we look at Jackson Pollock and applying his style to produce our own piece of art on the Galaxy. </a:t>
            </a:r>
            <a:endParaRPr lang="en-GB" sz="1050" dirty="0">
              <a:latin typeface="Berlin Sans FB" panose="020E0602020502020306" pitchFamily="34" charset="0"/>
              <a:cs typeface="Arial"/>
            </a:endParaRPr>
          </a:p>
        </p:txBody>
      </p:sp>
      <p:sp>
        <p:nvSpPr>
          <p:cNvPr id="5" name="TextBox 4"/>
          <p:cNvSpPr txBox="1"/>
          <p:nvPr/>
        </p:nvSpPr>
        <p:spPr>
          <a:xfrm>
            <a:off x="3452550" y="5311753"/>
            <a:ext cx="3323208" cy="1715854"/>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a:solidFill>
                  <a:schemeClr val="bg1">
                    <a:lumMod val="75000"/>
                  </a:schemeClr>
                </a:solidFill>
                <a:latin typeface="Berlin Sans FB" panose="020E0602020502020306" pitchFamily="34" charset="0"/>
                <a:cs typeface="Arial"/>
              </a:rPr>
              <a:t>SCIENCE</a:t>
            </a:r>
          </a:p>
          <a:p>
            <a:pPr algn="just"/>
            <a:r>
              <a:rPr lang="en-GB" altLang="en-US" sz="1050" b="1" dirty="0">
                <a:latin typeface="Berlin Sans FB" panose="020E0602020502020306" pitchFamily="34" charset="0"/>
                <a:cs typeface="Arial"/>
              </a:rPr>
              <a:t>As Scientists</a:t>
            </a:r>
            <a:r>
              <a:rPr lang="en-GB" altLang="en-US" sz="1050" dirty="0">
                <a:latin typeface="Berlin Sans FB" panose="020E0602020502020306" pitchFamily="34" charset="0"/>
                <a:cs typeface="Arial"/>
              </a:rPr>
              <a:t>, </a:t>
            </a:r>
            <a:r>
              <a:rPr lang="en-GB" altLang="en-US" sz="1050" dirty="0" smtClean="0">
                <a:latin typeface="Berlin Sans FB" panose="020E0602020502020306" pitchFamily="34" charset="0"/>
                <a:cs typeface="Arial"/>
              </a:rPr>
              <a:t>we will be exploring space.  We will look at the different planets in our solar system and how their positioning within the universe impacts on the conditions on each planet.  This exploration will lead us to exploring he movement of the Earth within the solar system ad a greater understanding of why we have or seasons and night and day.  We will explore the life of Aristotle and how his work has provided us with a vast knowledge around the Earth being Spherical.   </a:t>
            </a:r>
            <a:endParaRPr lang="en-GB" altLang="en-US" sz="1050" dirty="0">
              <a:latin typeface="Berlin Sans FB" panose="020E0602020502020306" pitchFamily="34" charset="0"/>
              <a:cs typeface="Arial"/>
            </a:endParaRPr>
          </a:p>
        </p:txBody>
      </p:sp>
      <p:sp>
        <p:nvSpPr>
          <p:cNvPr id="6" name="TextBox 5"/>
          <p:cNvSpPr txBox="1"/>
          <p:nvPr/>
        </p:nvSpPr>
        <p:spPr>
          <a:xfrm>
            <a:off x="3452551" y="4037255"/>
            <a:ext cx="3323208" cy="1231106"/>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a:solidFill>
                  <a:schemeClr val="tx1">
                    <a:lumMod val="50000"/>
                    <a:lumOff val="50000"/>
                  </a:schemeClr>
                </a:solidFill>
                <a:latin typeface="Berlin Sans FB" panose="020E0602020502020306" pitchFamily="34" charset="0"/>
                <a:cs typeface="Arial"/>
              </a:rPr>
              <a:t>P.E </a:t>
            </a:r>
            <a:r>
              <a:rPr lang="en-GB" sz="1100" b="1" u="sng" dirty="0" smtClean="0">
                <a:solidFill>
                  <a:schemeClr val="tx1">
                    <a:lumMod val="50000"/>
                    <a:lumOff val="50000"/>
                  </a:schemeClr>
                </a:solidFill>
                <a:latin typeface="Berlin Sans FB" panose="020E0602020502020306" pitchFamily="34" charset="0"/>
                <a:cs typeface="Arial"/>
              </a:rPr>
              <a:t>(Wednesday)</a:t>
            </a:r>
            <a:endParaRPr lang="en-GB" sz="1100" b="1" u="sng" dirty="0">
              <a:solidFill>
                <a:schemeClr val="tx1">
                  <a:lumMod val="50000"/>
                  <a:lumOff val="50000"/>
                </a:schemeClr>
              </a:solidFill>
              <a:latin typeface="Berlin Sans FB" panose="020E0602020502020306" pitchFamily="34" charset="0"/>
              <a:cs typeface="Arial"/>
            </a:endParaRPr>
          </a:p>
          <a:p>
            <a:pPr lvl="0"/>
            <a:r>
              <a:rPr lang="en-GB" sz="1050" b="1" dirty="0">
                <a:solidFill>
                  <a:prstClr val="black"/>
                </a:solidFill>
                <a:latin typeface="Berlin Sans FB" panose="020E0602020502020306" pitchFamily="34" charset="0"/>
                <a:cs typeface="Arial"/>
              </a:rPr>
              <a:t>As </a:t>
            </a:r>
            <a:r>
              <a:rPr lang="en-GB" sz="1050" b="1" dirty="0" smtClean="0">
                <a:solidFill>
                  <a:prstClr val="black"/>
                </a:solidFill>
                <a:latin typeface="Berlin Sans FB" panose="020E0602020502020306" pitchFamily="34" charset="0"/>
                <a:cs typeface="Arial"/>
              </a:rPr>
              <a:t>Athletes,</a:t>
            </a:r>
            <a:r>
              <a:rPr lang="en-GB" sz="1050" dirty="0" smtClean="0">
                <a:solidFill>
                  <a:prstClr val="black"/>
                </a:solidFill>
                <a:latin typeface="Berlin Sans FB" panose="020E0602020502020306" pitchFamily="34" charset="0"/>
                <a:cs typeface="Arial"/>
              </a:rPr>
              <a:t> we will be developing our dance skills.  We will be learning to perform and choreograph a piece of urban dance.  </a:t>
            </a:r>
            <a:endParaRPr lang="en-GB" sz="1050" dirty="0">
              <a:solidFill>
                <a:prstClr val="black"/>
              </a:solidFill>
              <a:latin typeface="Berlin Sans FB" panose="020E0602020502020306" pitchFamily="34" charset="0"/>
              <a:cs typeface="Arial"/>
            </a:endParaRPr>
          </a:p>
          <a:p>
            <a:pPr lvl="0" algn="ctr"/>
            <a:r>
              <a:rPr lang="en-GB" sz="1050" b="1" dirty="0" smtClean="0">
                <a:solidFill>
                  <a:prstClr val="black"/>
                </a:solidFill>
                <a:latin typeface="Berlin Sans FB" panose="020E0602020502020306" pitchFamily="34" charset="0"/>
                <a:cs typeface="Arial"/>
              </a:rPr>
              <a:t>Please </a:t>
            </a:r>
            <a:r>
              <a:rPr lang="en-GB" sz="1050" b="1" dirty="0">
                <a:solidFill>
                  <a:prstClr val="black"/>
                </a:solidFill>
                <a:latin typeface="Berlin Sans FB" panose="020E0602020502020306" pitchFamily="34" charset="0"/>
                <a:cs typeface="Arial"/>
              </a:rPr>
              <a:t>ensure that your child has a full PE kit including </a:t>
            </a:r>
            <a:r>
              <a:rPr lang="en-GB" sz="1050" b="1" dirty="0" smtClean="0">
                <a:solidFill>
                  <a:prstClr val="black"/>
                </a:solidFill>
                <a:latin typeface="Berlin Sans FB" panose="020E0602020502020306" pitchFamily="34" charset="0"/>
                <a:cs typeface="Arial"/>
              </a:rPr>
              <a:t>trainers. Children will be completing lessons outside if the weather is fine.</a:t>
            </a:r>
            <a:endParaRPr lang="en-GB" sz="1050" b="1" dirty="0">
              <a:solidFill>
                <a:prstClr val="black"/>
              </a:solidFill>
              <a:latin typeface="Berlin Sans FB" panose="020E0602020502020306" pitchFamily="34" charset="0"/>
              <a:cs typeface="Arial"/>
            </a:endParaRPr>
          </a:p>
        </p:txBody>
      </p:sp>
      <p:sp>
        <p:nvSpPr>
          <p:cNvPr id="7" name="TextBox 6"/>
          <p:cNvSpPr txBox="1"/>
          <p:nvPr/>
        </p:nvSpPr>
        <p:spPr>
          <a:xfrm>
            <a:off x="3991087" y="290532"/>
            <a:ext cx="2757805" cy="1877437"/>
          </a:xfrm>
          <a:prstGeom prst="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GB" sz="1100" b="1" u="sng" dirty="0" smtClean="0">
                <a:solidFill>
                  <a:schemeClr val="bg1">
                    <a:lumMod val="50000"/>
                  </a:schemeClr>
                </a:solidFill>
                <a:latin typeface="Berlin Sans FB" panose="020E0602020502020306" pitchFamily="34" charset="0"/>
                <a:cs typeface="Arial"/>
              </a:rPr>
              <a:t>MATHEMATICS</a:t>
            </a:r>
            <a:endParaRPr lang="en-GB" sz="1100" b="1" u="sng" dirty="0">
              <a:solidFill>
                <a:schemeClr val="bg1">
                  <a:lumMod val="50000"/>
                </a:schemeClr>
              </a:solidFill>
              <a:latin typeface="Berlin Sans FB" panose="020E0602020502020306" pitchFamily="34" charset="0"/>
              <a:cs typeface="Arial"/>
            </a:endParaRPr>
          </a:p>
          <a:p>
            <a:r>
              <a:rPr lang="en-GB" sz="1050" b="1" dirty="0">
                <a:latin typeface="Berlin Sans FB" panose="020E0602020502020306" pitchFamily="34" charset="0"/>
                <a:cs typeface="Arial"/>
              </a:rPr>
              <a:t>As M</a:t>
            </a:r>
            <a:r>
              <a:rPr lang="en-GB" sz="1050" b="1" dirty="0" smtClean="0">
                <a:latin typeface="Berlin Sans FB" panose="020E0602020502020306" pitchFamily="34" charset="0"/>
                <a:cs typeface="Arial"/>
              </a:rPr>
              <a:t>athematicians</a:t>
            </a:r>
            <a:r>
              <a:rPr lang="en-GB" sz="1050" dirty="0">
                <a:latin typeface="Berlin Sans FB" panose="020E0602020502020306" pitchFamily="34" charset="0"/>
                <a:cs typeface="Arial"/>
              </a:rPr>
              <a:t>, </a:t>
            </a:r>
            <a:r>
              <a:rPr lang="en-GB" sz="1050" dirty="0" smtClean="0">
                <a:latin typeface="Berlin Sans FB" panose="020E0602020502020306" pitchFamily="34" charset="0"/>
                <a:cs typeface="Arial"/>
              </a:rPr>
              <a:t>we will be building our understanding and confidence around multiplication and division.  We will be exploring how to solve more challenging questions using formal written methods.  A key focus for us this term is to ensue that our times tables are reliable and are learnt off by heart.  </a:t>
            </a:r>
          </a:p>
          <a:p>
            <a:r>
              <a:rPr lang="en-GB" sz="1050" dirty="0" smtClean="0">
                <a:latin typeface="Berlin Sans FB" panose="020E0602020502020306" pitchFamily="34" charset="0"/>
                <a:cs typeface="Arial"/>
              </a:rPr>
              <a:t>We will continue to apply our knowledge to different contexts and problems such as measurement conversion. </a:t>
            </a:r>
            <a:endParaRPr lang="en-GB" sz="1050" dirty="0">
              <a:latin typeface="Berlin Sans FB" panose="020E0602020502020306" pitchFamily="34" charset="0"/>
              <a:cs typeface="Arial"/>
            </a:endParaRPr>
          </a:p>
        </p:txBody>
      </p:sp>
      <p:sp>
        <p:nvSpPr>
          <p:cNvPr id="8" name="TextBox 7"/>
          <p:cNvSpPr txBox="1"/>
          <p:nvPr/>
        </p:nvSpPr>
        <p:spPr>
          <a:xfrm>
            <a:off x="149770" y="290532"/>
            <a:ext cx="3755255" cy="1885131"/>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b="1" u="sng" dirty="0" smtClean="0">
                <a:solidFill>
                  <a:schemeClr val="bg1">
                    <a:lumMod val="75000"/>
                  </a:schemeClr>
                </a:solidFill>
                <a:latin typeface="Berlin Sans FB" panose="020E0602020502020306" pitchFamily="34" charset="0"/>
                <a:cs typeface="Arial"/>
              </a:rPr>
              <a:t>WRITING</a:t>
            </a:r>
            <a:endParaRPr lang="en-GB" sz="1100" b="1" u="sng" dirty="0">
              <a:solidFill>
                <a:schemeClr val="bg1">
                  <a:lumMod val="75000"/>
                </a:schemeClr>
              </a:solidFill>
              <a:latin typeface="Berlin Sans FB" panose="020E0602020502020306" pitchFamily="34" charset="0"/>
              <a:cs typeface="Arial"/>
            </a:endParaRPr>
          </a:p>
          <a:p>
            <a:r>
              <a:rPr lang="en-GB" sz="1100" b="1" dirty="0" smtClean="0">
                <a:latin typeface="Berlin Sans FB" panose="020E0602020502020306" pitchFamily="34" charset="0"/>
                <a:cs typeface="Arial"/>
              </a:rPr>
              <a:t>As Writers</a:t>
            </a:r>
            <a:r>
              <a:rPr lang="en-GB" sz="1100" dirty="0" smtClean="0">
                <a:latin typeface="Berlin Sans FB" panose="020E0602020502020306" pitchFamily="34" charset="0"/>
                <a:cs typeface="Arial"/>
              </a:rPr>
              <a:t>, </a:t>
            </a:r>
            <a:r>
              <a:rPr lang="en-GB" sz="1050" dirty="0" smtClean="0">
                <a:latin typeface="Berlin Sans FB" panose="020E0602020502020306" pitchFamily="34" charset="0"/>
                <a:cs typeface="Arial"/>
              </a:rPr>
              <a:t>we will be using different books which are all set or have a link to Space: ‘</a:t>
            </a:r>
            <a:r>
              <a:rPr lang="en-GB" sz="1050" dirty="0" err="1" smtClean="0">
                <a:latin typeface="Berlin Sans FB" panose="020E0602020502020306" pitchFamily="34" charset="0"/>
                <a:cs typeface="Arial"/>
              </a:rPr>
              <a:t>Zathura</a:t>
            </a:r>
            <a:r>
              <a:rPr lang="en-GB" sz="1050" dirty="0" smtClean="0">
                <a:latin typeface="Berlin Sans FB" panose="020E0602020502020306" pitchFamily="34" charset="0"/>
                <a:cs typeface="Arial"/>
              </a:rPr>
              <a:t>’ by Chris Van </a:t>
            </a:r>
            <a:r>
              <a:rPr lang="en-GB" sz="1050" dirty="0" err="1" smtClean="0">
                <a:latin typeface="Berlin Sans FB" panose="020E0602020502020306" pitchFamily="34" charset="0"/>
                <a:cs typeface="Arial"/>
              </a:rPr>
              <a:t>Allsburg</a:t>
            </a:r>
            <a:r>
              <a:rPr lang="en-GB" sz="1050" dirty="0" smtClean="0">
                <a:latin typeface="Berlin Sans FB" panose="020E0602020502020306" pitchFamily="34" charset="0"/>
                <a:cs typeface="Arial"/>
              </a:rPr>
              <a:t> and ‘Space Dog’ by Mini Grey.  Our main focus his term is narrative writing.  As part of this we will be looking at effectively describing settings and characters and using speech effectively to give our readers clues about what our main character may be like.  We are going to continue to work on developing our sentences to make them more complex and to </a:t>
            </a:r>
            <a:r>
              <a:rPr lang="en-GB" sz="1050" dirty="0" smtClean="0">
                <a:latin typeface="Berlin Sans FB" panose="020E0602020502020306" pitchFamily="34" charset="0"/>
                <a:cs typeface="Arial"/>
              </a:rPr>
              <a:t>add </a:t>
            </a:r>
            <a:r>
              <a:rPr lang="en-GB" sz="1050" dirty="0" smtClean="0">
                <a:latin typeface="Berlin Sans FB" panose="020E0602020502020306" pitchFamily="34" charset="0"/>
                <a:cs typeface="Arial"/>
              </a:rPr>
              <a:t>a level of maturity to our writing.  </a:t>
            </a:r>
          </a:p>
          <a:p>
            <a:r>
              <a:rPr lang="en-GB" sz="1050" dirty="0" smtClean="0">
                <a:latin typeface="Berlin Sans FB" panose="020E0602020502020306" pitchFamily="34" charset="0"/>
              </a:rPr>
              <a:t>As part of topic work, we will also be looking at a range of more formal writing such as biographies and information reports. </a:t>
            </a:r>
            <a:endParaRPr lang="en-GB" sz="1050" dirty="0">
              <a:latin typeface="Berlin Sans FB" panose="020E0602020502020306" pitchFamily="34" charset="0"/>
            </a:endParaRPr>
          </a:p>
        </p:txBody>
      </p:sp>
      <p:sp>
        <p:nvSpPr>
          <p:cNvPr id="9" name="TextBox 8"/>
          <p:cNvSpPr txBox="1"/>
          <p:nvPr/>
        </p:nvSpPr>
        <p:spPr>
          <a:xfrm>
            <a:off x="103517" y="4168427"/>
            <a:ext cx="3281920" cy="1231106"/>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a:solidFill>
                  <a:schemeClr val="bg1">
                    <a:lumMod val="75000"/>
                  </a:schemeClr>
                </a:solidFill>
                <a:latin typeface="Berlin Sans FB" panose="020E0602020502020306" pitchFamily="34" charset="0"/>
                <a:cs typeface="Arial"/>
              </a:rPr>
              <a:t>HISTORY</a:t>
            </a:r>
          </a:p>
          <a:p>
            <a:pPr algn="just"/>
            <a:r>
              <a:rPr lang="en-GB" altLang="en-US" sz="1050" b="1" dirty="0">
                <a:latin typeface="Berlin Sans FB" panose="020E0602020502020306" pitchFamily="34" charset="0"/>
                <a:cs typeface="Arial"/>
              </a:rPr>
              <a:t>As Historians</a:t>
            </a:r>
            <a:r>
              <a:rPr lang="en-GB" altLang="en-US" sz="1050" dirty="0">
                <a:latin typeface="Berlin Sans FB" panose="020E0602020502020306" pitchFamily="34" charset="0"/>
                <a:cs typeface="Arial"/>
              </a:rPr>
              <a:t>, we shall be </a:t>
            </a:r>
            <a:r>
              <a:rPr lang="en-GB" altLang="en-US" sz="1050" dirty="0" smtClean="0">
                <a:latin typeface="Berlin Sans FB" panose="020E0602020502020306" pitchFamily="34" charset="0"/>
                <a:cs typeface="Arial"/>
              </a:rPr>
              <a:t>carrying on with our study on the Stone Age.  This term we will look at how this period of time transitioned into the Iron Age and the Bronze Age and how these changes impacted on the way people lived.  We will also begin to make links between this particular era and how we live today.  </a:t>
            </a:r>
            <a:endParaRPr lang="en-GB" altLang="en-US" sz="1050" dirty="0">
              <a:latin typeface="Berlin Sans FB" panose="020E0602020502020306" pitchFamily="34" charset="0"/>
              <a:cs typeface="Arial"/>
            </a:endParaRPr>
          </a:p>
        </p:txBody>
      </p:sp>
      <p:sp>
        <p:nvSpPr>
          <p:cNvPr id="10" name="TextBox 9"/>
          <p:cNvSpPr txBox="1"/>
          <p:nvPr/>
        </p:nvSpPr>
        <p:spPr>
          <a:xfrm>
            <a:off x="95981" y="7043189"/>
            <a:ext cx="3281920" cy="1392689"/>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a:solidFill>
                  <a:schemeClr val="bg1">
                    <a:lumMod val="75000"/>
                  </a:schemeClr>
                </a:solidFill>
                <a:latin typeface="Berlin Sans FB" panose="020E0602020502020306" pitchFamily="34" charset="0"/>
                <a:cs typeface="Arial"/>
              </a:rPr>
              <a:t>GEOGRAPHY</a:t>
            </a:r>
          </a:p>
          <a:p>
            <a:r>
              <a:rPr lang="en-GB" altLang="en-US" sz="1050" b="1" dirty="0">
                <a:latin typeface="Berlin Sans FB" panose="020E0602020502020306" pitchFamily="34" charset="0"/>
                <a:cs typeface="Arial"/>
              </a:rPr>
              <a:t>As Geographers</a:t>
            </a:r>
            <a:r>
              <a:rPr lang="en-GB" altLang="en-US" sz="1050" dirty="0">
                <a:latin typeface="Berlin Sans FB" panose="020E0602020502020306" pitchFamily="34" charset="0"/>
                <a:cs typeface="Arial"/>
              </a:rPr>
              <a:t>, we will learn </a:t>
            </a:r>
            <a:r>
              <a:rPr lang="en-GB" altLang="en-US" sz="1050" dirty="0" smtClean="0">
                <a:latin typeface="Berlin Sans FB" panose="020E0602020502020306" pitchFamily="34" charset="0"/>
                <a:cs typeface="Arial"/>
              </a:rPr>
              <a:t>about maps and the different information that we can gather from them.  We will explore the different symbols on OS maps and use this to great our own of the local area.  </a:t>
            </a:r>
          </a:p>
          <a:p>
            <a:r>
              <a:rPr lang="en-GB" altLang="en-US" sz="1050" dirty="0" smtClean="0">
                <a:latin typeface="Berlin Sans FB" panose="020E0602020502020306" pitchFamily="34" charset="0"/>
                <a:cs typeface="Arial"/>
              </a:rPr>
              <a:t>We will develop our understanding around the lines of longitude and latitude on a map and use these to locate countries and places of interest.  </a:t>
            </a:r>
            <a:endParaRPr lang="en-GB" altLang="en-US" sz="1050" dirty="0">
              <a:latin typeface="Berlin Sans FB" panose="020E0602020502020306" pitchFamily="34" charset="0"/>
              <a:cs typeface="Arial"/>
            </a:endParaRPr>
          </a:p>
        </p:txBody>
      </p:sp>
      <p:sp>
        <p:nvSpPr>
          <p:cNvPr id="11" name="TextBox 10"/>
          <p:cNvSpPr txBox="1"/>
          <p:nvPr/>
        </p:nvSpPr>
        <p:spPr>
          <a:xfrm>
            <a:off x="103517" y="5530704"/>
            <a:ext cx="3274384" cy="1392689"/>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b="1" u="sng" dirty="0">
                <a:solidFill>
                  <a:schemeClr val="tx1"/>
                </a:solidFill>
                <a:latin typeface="Berlin Sans FB" panose="020E0602020502020306" pitchFamily="34" charset="0"/>
                <a:cs typeface="Arial"/>
              </a:rPr>
              <a:t>DT</a:t>
            </a:r>
          </a:p>
          <a:p>
            <a:pPr algn="just"/>
            <a:r>
              <a:rPr lang="en-GB" sz="1050" b="1" dirty="0">
                <a:latin typeface="Berlin Sans FB" panose="020E0602020502020306" pitchFamily="34" charset="0"/>
                <a:cs typeface="Arial"/>
              </a:rPr>
              <a:t>As </a:t>
            </a:r>
            <a:r>
              <a:rPr lang="en-GB" sz="1050" b="1" dirty="0" smtClean="0">
                <a:latin typeface="Berlin Sans FB" panose="020E0602020502020306" pitchFamily="34" charset="0"/>
                <a:cs typeface="Arial"/>
              </a:rPr>
              <a:t>Designers</a:t>
            </a:r>
            <a:r>
              <a:rPr lang="en-GB" sz="1050" dirty="0">
                <a:latin typeface="Berlin Sans FB" panose="020E0602020502020306" pitchFamily="34" charset="0"/>
                <a:cs typeface="Arial"/>
              </a:rPr>
              <a:t>, we will be </a:t>
            </a:r>
            <a:r>
              <a:rPr lang="en-GB" sz="1050" dirty="0" smtClean="0">
                <a:latin typeface="Berlin Sans FB" panose="020E0602020502020306" pitchFamily="34" charset="0"/>
                <a:cs typeface="Arial"/>
              </a:rPr>
              <a:t>designing, making and evaluating fruit crumbles. </a:t>
            </a:r>
            <a:r>
              <a:rPr lang="en-GB" sz="1050" dirty="0">
                <a:latin typeface="Berlin Sans FB" panose="020E0602020502020306" pitchFamily="34" charset="0"/>
                <a:cs typeface="Arial"/>
              </a:rPr>
              <a:t> </a:t>
            </a:r>
            <a:r>
              <a:rPr lang="en-GB" sz="1050" dirty="0" smtClean="0">
                <a:latin typeface="Berlin Sans FB" panose="020E0602020502020306" pitchFamily="34" charset="0"/>
                <a:cs typeface="Arial"/>
              </a:rPr>
              <a:t>We will carry out taste tests to work out what flavours are the best and use this to plan our own flavour combinations.  Once complete we will take photographs and carry out evaluations to outline what we think went well and what we would change next time. </a:t>
            </a:r>
            <a:endParaRPr lang="en-GB" sz="1050" dirty="0">
              <a:latin typeface="Berlin Sans FB" panose="020E0602020502020306" pitchFamily="34" charset="0"/>
              <a:cs typeface="Arial"/>
            </a:endParaRPr>
          </a:p>
        </p:txBody>
      </p:sp>
      <p:sp>
        <p:nvSpPr>
          <p:cNvPr id="12" name="TextBox 11"/>
          <p:cNvSpPr txBox="1"/>
          <p:nvPr/>
        </p:nvSpPr>
        <p:spPr>
          <a:xfrm>
            <a:off x="13258" y="3167570"/>
            <a:ext cx="6858000" cy="461665"/>
          </a:xfrm>
          <a:prstGeom prst="rect">
            <a:avLst/>
          </a:prstGeom>
          <a:noFill/>
        </p:spPr>
        <p:txBody>
          <a:bodyPr wrap="square" rtlCol="0">
            <a:spAutoFit/>
          </a:bodyPr>
          <a:lstStyle/>
          <a:p>
            <a:pPr algn="ctr"/>
            <a:r>
              <a:rPr lang="en-GB" sz="2400" dirty="0" smtClean="0">
                <a:ln>
                  <a:solidFill>
                    <a:sysClr val="windowText" lastClr="000000"/>
                  </a:solidFill>
                </a:ln>
                <a:solidFill>
                  <a:schemeClr val="bg1">
                    <a:lumMod val="85000"/>
                  </a:schemeClr>
                </a:solidFill>
                <a:latin typeface="Showcard Gothic" panose="04020904020102020604" pitchFamily="82" charset="0"/>
              </a:rPr>
              <a:t>W</a:t>
            </a:r>
            <a:r>
              <a:rPr lang="en-GB" sz="2400" dirty="0" smtClean="0">
                <a:ln>
                  <a:solidFill>
                    <a:sysClr val="windowText" lastClr="000000"/>
                  </a:solidFill>
                </a:ln>
                <a:solidFill>
                  <a:schemeClr val="tx1">
                    <a:lumMod val="85000"/>
                    <a:lumOff val="15000"/>
                  </a:schemeClr>
                </a:solidFill>
                <a:latin typeface="Showcard Gothic" panose="04020904020102020604" pitchFamily="82" charset="0"/>
              </a:rPr>
              <a:t>h</a:t>
            </a:r>
            <a:r>
              <a:rPr lang="en-GB" sz="2400" dirty="0" smtClean="0">
                <a:ln>
                  <a:solidFill>
                    <a:sysClr val="windowText" lastClr="000000"/>
                  </a:solidFill>
                </a:ln>
                <a:solidFill>
                  <a:schemeClr val="bg1">
                    <a:lumMod val="75000"/>
                  </a:schemeClr>
                </a:solidFill>
                <a:latin typeface="Showcard Gothic" panose="04020904020102020604" pitchFamily="82" charset="0"/>
              </a:rPr>
              <a:t>a</a:t>
            </a:r>
            <a:r>
              <a:rPr lang="en-GB" sz="2400" dirty="0" smtClean="0">
                <a:ln>
                  <a:solidFill>
                    <a:sysClr val="windowText" lastClr="000000"/>
                  </a:solidFill>
                </a:ln>
                <a:latin typeface="Showcard Gothic" panose="04020904020102020604" pitchFamily="82" charset="0"/>
              </a:rPr>
              <a:t>t</a:t>
            </a:r>
            <a:r>
              <a:rPr lang="en-GB" sz="2400" dirty="0" smtClean="0">
                <a:ln>
                  <a:solidFill>
                    <a:sysClr val="windowText" lastClr="000000"/>
                  </a:solidFill>
                </a:ln>
                <a:solidFill>
                  <a:srgbClr val="00B0F0"/>
                </a:solidFill>
                <a:latin typeface="Showcard Gothic" panose="04020904020102020604" pitchFamily="82" charset="0"/>
              </a:rPr>
              <a:t> </a:t>
            </a:r>
            <a:r>
              <a:rPr lang="en-GB" sz="2400" dirty="0" smtClean="0">
                <a:ln>
                  <a:solidFill>
                    <a:sysClr val="windowText" lastClr="000000"/>
                  </a:solidFill>
                </a:ln>
                <a:solidFill>
                  <a:schemeClr val="bg1">
                    <a:lumMod val="65000"/>
                  </a:schemeClr>
                </a:solidFill>
                <a:latin typeface="Showcard Gothic" panose="04020904020102020604" pitchFamily="82" charset="0"/>
              </a:rPr>
              <a:t>o</a:t>
            </a:r>
            <a:r>
              <a:rPr lang="en-GB" sz="2400" dirty="0" smtClean="0">
                <a:ln>
                  <a:solidFill>
                    <a:sysClr val="windowText" lastClr="000000"/>
                  </a:solidFill>
                </a:ln>
                <a:solidFill>
                  <a:schemeClr val="bg1">
                    <a:lumMod val="95000"/>
                  </a:schemeClr>
                </a:solidFill>
                <a:latin typeface="Showcard Gothic" panose="04020904020102020604" pitchFamily="82" charset="0"/>
              </a:rPr>
              <a:t>n</a:t>
            </a:r>
            <a:r>
              <a:rPr lang="en-GB" sz="2400" dirty="0" smtClean="0">
                <a:ln>
                  <a:solidFill>
                    <a:sysClr val="windowText" lastClr="000000"/>
                  </a:solidFill>
                </a:ln>
                <a:solidFill>
                  <a:srgbClr val="00B0F0"/>
                </a:solidFill>
                <a:latin typeface="Showcard Gothic" panose="04020904020102020604" pitchFamily="82" charset="0"/>
              </a:rPr>
              <a:t> </a:t>
            </a:r>
            <a:r>
              <a:rPr lang="en-GB" sz="2400" dirty="0" smtClean="0">
                <a:ln>
                  <a:solidFill>
                    <a:sysClr val="windowText" lastClr="000000"/>
                  </a:solidFill>
                </a:ln>
                <a:solidFill>
                  <a:schemeClr val="bg1">
                    <a:lumMod val="65000"/>
                  </a:schemeClr>
                </a:solidFill>
                <a:latin typeface="Showcard Gothic" panose="04020904020102020604" pitchFamily="82" charset="0"/>
              </a:rPr>
              <a:t>E</a:t>
            </a:r>
            <a:r>
              <a:rPr lang="en-GB" sz="2400" dirty="0" smtClean="0">
                <a:ln>
                  <a:solidFill>
                    <a:sysClr val="windowText" lastClr="000000"/>
                  </a:solidFill>
                </a:ln>
                <a:latin typeface="Showcard Gothic" panose="04020904020102020604" pitchFamily="82" charset="0"/>
              </a:rPr>
              <a:t>a</a:t>
            </a:r>
            <a:r>
              <a:rPr lang="en-GB" sz="2400" dirty="0" smtClean="0">
                <a:ln>
                  <a:solidFill>
                    <a:sysClr val="windowText" lastClr="000000"/>
                  </a:solidFill>
                </a:ln>
                <a:solidFill>
                  <a:schemeClr val="bg1">
                    <a:lumMod val="75000"/>
                  </a:schemeClr>
                </a:solidFill>
                <a:latin typeface="Showcard Gothic" panose="04020904020102020604" pitchFamily="82" charset="0"/>
              </a:rPr>
              <a:t>r</a:t>
            </a:r>
            <a:r>
              <a:rPr lang="en-GB" sz="2400" dirty="0" smtClean="0">
                <a:ln>
                  <a:solidFill>
                    <a:sysClr val="windowText" lastClr="000000"/>
                  </a:solidFill>
                </a:ln>
                <a:solidFill>
                  <a:schemeClr val="bg1">
                    <a:lumMod val="95000"/>
                  </a:schemeClr>
                </a:solidFill>
                <a:latin typeface="Showcard Gothic" panose="04020904020102020604" pitchFamily="82" charset="0"/>
              </a:rPr>
              <a:t>t</a:t>
            </a:r>
            <a:r>
              <a:rPr lang="en-GB" sz="2400" dirty="0" smtClean="0">
                <a:ln>
                  <a:solidFill>
                    <a:sysClr val="windowText" lastClr="000000"/>
                  </a:solidFill>
                </a:ln>
                <a:solidFill>
                  <a:schemeClr val="bg1">
                    <a:lumMod val="75000"/>
                  </a:schemeClr>
                </a:solidFill>
                <a:latin typeface="Showcard Gothic" panose="04020904020102020604" pitchFamily="82" charset="0"/>
              </a:rPr>
              <a:t>h</a:t>
            </a:r>
            <a:r>
              <a:rPr lang="en-GB" sz="2400" dirty="0" smtClean="0">
                <a:ln>
                  <a:solidFill>
                    <a:sysClr val="windowText" lastClr="000000"/>
                  </a:solidFill>
                </a:ln>
                <a:latin typeface="Showcard Gothic" panose="04020904020102020604" pitchFamily="82" charset="0"/>
              </a:rPr>
              <a:t>?</a:t>
            </a:r>
            <a:endParaRPr lang="en-GB" sz="2400" dirty="0">
              <a:ln>
                <a:solidFill>
                  <a:sysClr val="windowText" lastClr="000000"/>
                </a:solidFill>
              </a:ln>
              <a:latin typeface="Showcard Gothic" panose="04020904020102020604" pitchFamily="82" charset="0"/>
            </a:endParaRPr>
          </a:p>
        </p:txBody>
      </p:sp>
      <p:sp>
        <p:nvSpPr>
          <p:cNvPr id="13" name="TextBox 12"/>
          <p:cNvSpPr txBox="1"/>
          <p:nvPr/>
        </p:nvSpPr>
        <p:spPr>
          <a:xfrm>
            <a:off x="127153" y="8555674"/>
            <a:ext cx="6621739" cy="1069524"/>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a:solidFill>
                  <a:schemeClr val="bg2">
                    <a:lumMod val="50000"/>
                  </a:schemeClr>
                </a:solidFill>
                <a:latin typeface="Berlin Sans FB" panose="020E0602020502020306" pitchFamily="34" charset="0"/>
                <a:cs typeface="Arial"/>
              </a:rPr>
              <a:t>WIDER </a:t>
            </a:r>
            <a:r>
              <a:rPr lang="en-GB" sz="1100" b="1" u="sng" dirty="0" smtClean="0">
                <a:solidFill>
                  <a:schemeClr val="bg2">
                    <a:lumMod val="50000"/>
                  </a:schemeClr>
                </a:solidFill>
                <a:latin typeface="Berlin Sans FB" panose="020E0602020502020306" pitchFamily="34" charset="0"/>
                <a:cs typeface="Arial"/>
              </a:rPr>
              <a:t>CURRICULUM</a:t>
            </a:r>
            <a:endParaRPr lang="en-GB" sz="1100" b="1" u="sng" dirty="0">
              <a:solidFill>
                <a:schemeClr val="bg2">
                  <a:lumMod val="50000"/>
                </a:schemeClr>
              </a:solidFill>
              <a:latin typeface="Berlin Sans FB" panose="020E0602020502020306" pitchFamily="34" charset="0"/>
              <a:cs typeface="Arial"/>
            </a:endParaRPr>
          </a:p>
          <a:p>
            <a:pPr lvl="0" algn="ctr"/>
            <a:r>
              <a:rPr lang="en-GB" sz="1000" dirty="0" smtClean="0">
                <a:solidFill>
                  <a:schemeClr val="tx1"/>
                </a:solidFill>
                <a:latin typeface="Comic Sans MS" panose="030F0702030302020204" pitchFamily="66" charset="0"/>
                <a:cs typeface="Arial"/>
              </a:rPr>
              <a:t> </a:t>
            </a:r>
            <a:r>
              <a:rPr lang="en-GB" sz="1050" dirty="0">
                <a:latin typeface="Berlin Sans FB" panose="020E0602020502020306" pitchFamily="34" charset="0"/>
                <a:cs typeface="Arial"/>
              </a:rPr>
              <a:t>This term we </a:t>
            </a:r>
            <a:r>
              <a:rPr lang="en-GB" sz="1050" dirty="0" smtClean="0">
                <a:latin typeface="Berlin Sans FB" panose="020E0602020502020306" pitchFamily="34" charset="0"/>
                <a:cs typeface="Arial"/>
              </a:rPr>
              <a:t>have number of exciting events happening in school:</a:t>
            </a:r>
          </a:p>
          <a:p>
            <a:pPr marL="171450" lvl="0" indent="-171450" algn="ctr">
              <a:buFont typeface="Arial" panose="020B0604020202020204" pitchFamily="34" charset="0"/>
              <a:buChar char="•"/>
            </a:pPr>
            <a:r>
              <a:rPr lang="en-GB" sz="1050" dirty="0" smtClean="0">
                <a:latin typeface="Berlin Sans FB" panose="020E0602020502020306" pitchFamily="34" charset="0"/>
                <a:cs typeface="Arial"/>
              </a:rPr>
              <a:t>w/b 5</a:t>
            </a:r>
            <a:r>
              <a:rPr lang="en-GB" sz="1050" baseline="30000" dirty="0" smtClean="0">
                <a:latin typeface="Berlin Sans FB" panose="020E0602020502020306" pitchFamily="34" charset="0"/>
                <a:cs typeface="Arial"/>
              </a:rPr>
              <a:t>th</a:t>
            </a:r>
            <a:r>
              <a:rPr lang="en-GB" sz="1050" dirty="0" smtClean="0">
                <a:latin typeface="Berlin Sans FB" panose="020E0602020502020306" pitchFamily="34" charset="0"/>
                <a:cs typeface="Arial"/>
              </a:rPr>
              <a:t> November – Art Week – Year 5 will be looking at Richard Deacon.</a:t>
            </a:r>
          </a:p>
          <a:p>
            <a:pPr marL="171450" lvl="0" indent="-171450" algn="ctr">
              <a:buFont typeface="Arial" panose="020B0604020202020204" pitchFamily="34" charset="0"/>
              <a:buChar char="•"/>
            </a:pPr>
            <a:r>
              <a:rPr lang="en-GB" sz="1050" dirty="0" smtClean="0">
                <a:latin typeface="Berlin Sans FB" panose="020E0602020502020306" pitchFamily="34" charset="0"/>
                <a:cs typeface="Arial"/>
              </a:rPr>
              <a:t>w/b 12</a:t>
            </a:r>
            <a:r>
              <a:rPr lang="en-GB" sz="1050" baseline="30000" dirty="0" smtClean="0">
                <a:latin typeface="Berlin Sans FB" panose="020E0602020502020306" pitchFamily="34" charset="0"/>
                <a:cs typeface="Arial"/>
              </a:rPr>
              <a:t>th</a:t>
            </a:r>
            <a:r>
              <a:rPr lang="en-GB" sz="1050" dirty="0" smtClean="0">
                <a:latin typeface="Berlin Sans FB" panose="020E0602020502020306" pitchFamily="34" charset="0"/>
                <a:cs typeface="Arial"/>
              </a:rPr>
              <a:t> November – Anti-Bullying Week which will include a full day on Cyber-Bullying.</a:t>
            </a:r>
          </a:p>
          <a:p>
            <a:pPr marL="171450" lvl="0" indent="-171450" algn="ctr">
              <a:buFont typeface="Arial" panose="020B0604020202020204" pitchFamily="34" charset="0"/>
              <a:buChar char="•"/>
            </a:pPr>
            <a:r>
              <a:rPr lang="en-GB" sz="1050" b="1" dirty="0" smtClean="0">
                <a:solidFill>
                  <a:srgbClr val="FF0000"/>
                </a:solidFill>
                <a:latin typeface="Berlin Sans FB" panose="020E0602020502020306" pitchFamily="34" charset="0"/>
                <a:cs typeface="Arial"/>
              </a:rPr>
              <a:t>P</a:t>
            </a:r>
            <a:r>
              <a:rPr lang="en-GB" sz="1050" b="1" dirty="0" smtClean="0">
                <a:solidFill>
                  <a:srgbClr val="FFC000"/>
                </a:solidFill>
                <a:latin typeface="Berlin Sans FB" panose="020E0602020502020306" pitchFamily="34" charset="0"/>
                <a:cs typeface="Arial"/>
              </a:rPr>
              <a:t>A</a:t>
            </a:r>
            <a:r>
              <a:rPr lang="en-GB" sz="1050" b="1" dirty="0" smtClean="0">
                <a:solidFill>
                  <a:srgbClr val="FFFF00"/>
                </a:solidFill>
                <a:latin typeface="Berlin Sans FB" panose="020E0602020502020306" pitchFamily="34" charset="0"/>
                <a:cs typeface="Arial"/>
              </a:rPr>
              <a:t>R</a:t>
            </a:r>
            <a:r>
              <a:rPr lang="en-GB" sz="1050" b="1" dirty="0" smtClean="0">
                <a:solidFill>
                  <a:srgbClr val="00B050"/>
                </a:solidFill>
                <a:latin typeface="Berlin Sans FB" panose="020E0602020502020306" pitchFamily="34" charset="0"/>
                <a:cs typeface="Arial"/>
              </a:rPr>
              <a:t>E</a:t>
            </a:r>
            <a:r>
              <a:rPr lang="en-GB" sz="1050" b="1" dirty="0" smtClean="0">
                <a:solidFill>
                  <a:srgbClr val="00B0F0"/>
                </a:solidFill>
                <a:latin typeface="Berlin Sans FB" panose="020E0602020502020306" pitchFamily="34" charset="0"/>
                <a:cs typeface="Arial"/>
              </a:rPr>
              <a:t>N</a:t>
            </a:r>
            <a:r>
              <a:rPr lang="en-GB" sz="1050" b="1" dirty="0" smtClean="0">
                <a:solidFill>
                  <a:srgbClr val="7030A0"/>
                </a:solidFill>
                <a:latin typeface="Berlin Sans FB" panose="020E0602020502020306" pitchFamily="34" charset="0"/>
                <a:cs typeface="Arial"/>
              </a:rPr>
              <a:t>T</a:t>
            </a:r>
            <a:r>
              <a:rPr lang="en-GB" sz="1050" b="1" dirty="0" smtClean="0">
                <a:latin typeface="Berlin Sans FB" panose="020E0602020502020306" pitchFamily="34" charset="0"/>
                <a:cs typeface="Arial"/>
              </a:rPr>
              <a:t> </a:t>
            </a:r>
            <a:r>
              <a:rPr lang="en-GB" sz="1050" b="1" dirty="0" smtClean="0">
                <a:solidFill>
                  <a:srgbClr val="FF00FF"/>
                </a:solidFill>
                <a:latin typeface="Berlin Sans FB" panose="020E0602020502020306" pitchFamily="34" charset="0"/>
                <a:cs typeface="Arial"/>
              </a:rPr>
              <a:t>E</a:t>
            </a:r>
            <a:r>
              <a:rPr lang="en-GB" sz="1050" b="1" dirty="0" smtClean="0">
                <a:solidFill>
                  <a:srgbClr val="FF0000"/>
                </a:solidFill>
                <a:latin typeface="Berlin Sans FB" panose="020E0602020502020306" pitchFamily="34" charset="0"/>
                <a:cs typeface="Arial"/>
              </a:rPr>
              <a:t>V</a:t>
            </a:r>
            <a:r>
              <a:rPr lang="en-GB" sz="1050" b="1" dirty="0" smtClean="0">
                <a:solidFill>
                  <a:srgbClr val="FFC000"/>
                </a:solidFill>
                <a:latin typeface="Berlin Sans FB" panose="020E0602020502020306" pitchFamily="34" charset="0"/>
                <a:cs typeface="Arial"/>
              </a:rPr>
              <a:t>E</a:t>
            </a:r>
            <a:r>
              <a:rPr lang="en-GB" sz="1050" b="1" dirty="0" smtClean="0">
                <a:solidFill>
                  <a:srgbClr val="FFFF00"/>
                </a:solidFill>
                <a:latin typeface="Berlin Sans FB" panose="020E0602020502020306" pitchFamily="34" charset="0"/>
                <a:cs typeface="Arial"/>
              </a:rPr>
              <a:t>N</a:t>
            </a:r>
            <a:r>
              <a:rPr lang="en-GB" sz="1050" b="1" dirty="0" smtClean="0">
                <a:solidFill>
                  <a:srgbClr val="00B050"/>
                </a:solidFill>
                <a:latin typeface="Berlin Sans FB" panose="020E0602020502020306" pitchFamily="34" charset="0"/>
                <a:cs typeface="Arial"/>
              </a:rPr>
              <a:t>T</a:t>
            </a:r>
            <a:r>
              <a:rPr lang="en-GB" sz="1050" dirty="0" smtClean="0">
                <a:latin typeface="Berlin Sans FB" panose="020E0602020502020306" pitchFamily="34" charset="0"/>
                <a:cs typeface="Arial"/>
              </a:rPr>
              <a:t> – 15</a:t>
            </a:r>
            <a:r>
              <a:rPr lang="en-GB" sz="1050" baseline="30000" dirty="0" smtClean="0">
                <a:latin typeface="Berlin Sans FB" panose="020E0602020502020306" pitchFamily="34" charset="0"/>
                <a:cs typeface="Arial"/>
              </a:rPr>
              <a:t>th</a:t>
            </a:r>
            <a:r>
              <a:rPr lang="en-GB" sz="1050" dirty="0" smtClean="0">
                <a:latin typeface="Berlin Sans FB" panose="020E0602020502020306" pitchFamily="34" charset="0"/>
                <a:cs typeface="Arial"/>
              </a:rPr>
              <a:t> November from 2pm.</a:t>
            </a:r>
          </a:p>
          <a:p>
            <a:pPr marL="171450" lvl="0" indent="-171450" algn="ctr">
              <a:buFont typeface="Arial" panose="020B0604020202020204" pitchFamily="34" charset="0"/>
              <a:buChar char="•"/>
            </a:pPr>
            <a:r>
              <a:rPr lang="en-GB" sz="1050" dirty="0" smtClean="0">
                <a:latin typeface="Berlin Sans FB" panose="020E0602020502020306" pitchFamily="34" charset="0"/>
                <a:cs typeface="Arial"/>
              </a:rPr>
              <a:t>Tuesday 18</a:t>
            </a:r>
            <a:r>
              <a:rPr lang="en-GB" sz="1050" baseline="30000" dirty="0" smtClean="0">
                <a:latin typeface="Berlin Sans FB" panose="020E0602020502020306" pitchFamily="34" charset="0"/>
                <a:cs typeface="Arial"/>
              </a:rPr>
              <a:t>th</a:t>
            </a:r>
            <a:r>
              <a:rPr lang="en-GB" sz="1050" dirty="0" smtClean="0">
                <a:latin typeface="Berlin Sans FB" panose="020E0602020502020306" pitchFamily="34" charset="0"/>
                <a:cs typeface="Arial"/>
              </a:rPr>
              <a:t> and Wednesday 19</a:t>
            </a:r>
            <a:r>
              <a:rPr lang="en-GB" sz="1050" baseline="30000" dirty="0" smtClean="0">
                <a:latin typeface="Berlin Sans FB" panose="020E0602020502020306" pitchFamily="34" charset="0"/>
                <a:cs typeface="Arial"/>
              </a:rPr>
              <a:t>th</a:t>
            </a:r>
            <a:r>
              <a:rPr lang="en-GB" sz="1050" dirty="0" smtClean="0">
                <a:latin typeface="Berlin Sans FB" panose="020E0602020502020306" pitchFamily="34" charset="0"/>
                <a:cs typeface="Arial"/>
              </a:rPr>
              <a:t> December – Carols </a:t>
            </a:r>
            <a:r>
              <a:rPr lang="en-GB" sz="1050" smtClean="0">
                <a:latin typeface="Berlin Sans FB" panose="020E0602020502020306" pitchFamily="34" charset="0"/>
                <a:cs typeface="Arial"/>
              </a:rPr>
              <a:t>by </a:t>
            </a:r>
            <a:r>
              <a:rPr lang="en-GB" sz="1050" smtClean="0">
                <a:latin typeface="Berlin Sans FB" panose="020E0602020502020306" pitchFamily="34" charset="0"/>
                <a:cs typeface="Arial"/>
              </a:rPr>
              <a:t>Candlelight</a:t>
            </a:r>
            <a:r>
              <a:rPr lang="en-GB" sz="1050" dirty="0" smtClean="0">
                <a:latin typeface="Berlin Sans FB" panose="020E0602020502020306" pitchFamily="34" charset="0"/>
                <a:cs typeface="Arial"/>
              </a:rPr>
              <a:t>. </a:t>
            </a:r>
            <a:endParaRPr lang="en-GB" sz="1050" dirty="0">
              <a:latin typeface="Berlin Sans FB" panose="020E0602020502020306" pitchFamily="34" charset="0"/>
              <a:cs typeface="Arial"/>
            </a:endParaRPr>
          </a:p>
        </p:txBody>
      </p:sp>
      <p:sp>
        <p:nvSpPr>
          <p:cNvPr id="14" name="TextBox 13"/>
          <p:cNvSpPr txBox="1"/>
          <p:nvPr/>
        </p:nvSpPr>
        <p:spPr>
          <a:xfrm>
            <a:off x="135625" y="2262088"/>
            <a:ext cx="6613267" cy="915635"/>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b="1" u="sng" dirty="0" smtClean="0">
                <a:solidFill>
                  <a:schemeClr val="tx1"/>
                </a:solidFill>
                <a:latin typeface="Berlin Sans FB" panose="020E0602020502020306" pitchFamily="34" charset="0"/>
                <a:cs typeface="Arial"/>
              </a:rPr>
              <a:t>READING</a:t>
            </a:r>
            <a:endParaRPr lang="en-GB" sz="1100" b="1" u="sng" dirty="0">
              <a:solidFill>
                <a:schemeClr val="tx1"/>
              </a:solidFill>
              <a:latin typeface="Berlin Sans FB" panose="020E0602020502020306" pitchFamily="34" charset="0"/>
              <a:cs typeface="Arial"/>
            </a:endParaRPr>
          </a:p>
          <a:p>
            <a:r>
              <a:rPr lang="en-GB" sz="1100" b="1" dirty="0" smtClean="0">
                <a:latin typeface="Berlin Sans FB" panose="020E0602020502020306" pitchFamily="34" charset="0"/>
                <a:cs typeface="Arial"/>
              </a:rPr>
              <a:t>As Readers</a:t>
            </a:r>
            <a:r>
              <a:rPr lang="en-GB" sz="1100" dirty="0" smtClean="0">
                <a:latin typeface="Berlin Sans FB" panose="020E0602020502020306" pitchFamily="34" charset="0"/>
                <a:cs typeface="Arial"/>
              </a:rPr>
              <a:t>, </a:t>
            </a:r>
            <a:r>
              <a:rPr lang="en-GB" sz="1050" dirty="0" smtClean="0">
                <a:latin typeface="Berlin Sans FB" panose="020E0602020502020306" pitchFamily="34" charset="0"/>
                <a:cs typeface="Arial"/>
              </a:rPr>
              <a:t>we will be looking at a range of fiction and non-fiction texts linked to our topic.  We will be developing our comprehension skills and in particular we will be focusing on our ability to pick up implied clues from the text and using multiply pieces of evidence from the text to support our ideas.  Throughout the term we will be continuing to work on our written responses to questions. </a:t>
            </a:r>
            <a:endParaRPr lang="en-GB" sz="1050" dirty="0">
              <a:latin typeface="Berlin Sans FB" panose="020E0602020502020306" pitchFamily="34" charset="0"/>
            </a:endParaRPr>
          </a:p>
        </p:txBody>
      </p:sp>
      <p:sp>
        <p:nvSpPr>
          <p:cNvPr id="15" name="TextBox 14"/>
          <p:cNvSpPr txBox="1"/>
          <p:nvPr/>
        </p:nvSpPr>
        <p:spPr>
          <a:xfrm>
            <a:off x="-8068" y="3624531"/>
            <a:ext cx="6858000" cy="369332"/>
          </a:xfrm>
          <a:prstGeom prst="rect">
            <a:avLst/>
          </a:prstGeom>
          <a:noFill/>
        </p:spPr>
        <p:txBody>
          <a:bodyPr wrap="square" rtlCol="0">
            <a:spAutoFit/>
          </a:bodyPr>
          <a:lstStyle/>
          <a:p>
            <a:pPr algn="ctr"/>
            <a:r>
              <a:rPr lang="en-GB" dirty="0" smtClean="0">
                <a:ln>
                  <a:solidFill>
                    <a:sysClr val="windowText" lastClr="000000"/>
                  </a:solidFill>
                </a:ln>
                <a:latin typeface="Showcard Gothic" panose="04020904020102020604" pitchFamily="82" charset="0"/>
              </a:rPr>
              <a:t>Y</a:t>
            </a:r>
            <a:r>
              <a:rPr lang="en-GB" dirty="0" smtClean="0">
                <a:ln>
                  <a:solidFill>
                    <a:sysClr val="windowText" lastClr="000000"/>
                  </a:solidFill>
                </a:ln>
                <a:solidFill>
                  <a:schemeClr val="bg1"/>
                </a:solidFill>
                <a:latin typeface="Showcard Gothic" panose="04020904020102020604" pitchFamily="82" charset="0"/>
              </a:rPr>
              <a:t>e</a:t>
            </a:r>
            <a:r>
              <a:rPr lang="en-GB" dirty="0" smtClean="0">
                <a:ln>
                  <a:solidFill>
                    <a:sysClr val="windowText" lastClr="000000"/>
                  </a:solidFill>
                </a:ln>
                <a:solidFill>
                  <a:schemeClr val="bg1">
                    <a:lumMod val="85000"/>
                  </a:schemeClr>
                </a:solidFill>
                <a:latin typeface="Showcard Gothic" panose="04020904020102020604" pitchFamily="82" charset="0"/>
              </a:rPr>
              <a:t>a</a:t>
            </a:r>
            <a:r>
              <a:rPr lang="en-GB" dirty="0" smtClean="0">
                <a:ln>
                  <a:solidFill>
                    <a:sysClr val="windowText" lastClr="000000"/>
                  </a:solidFill>
                </a:ln>
                <a:solidFill>
                  <a:schemeClr val="bg1">
                    <a:lumMod val="50000"/>
                  </a:schemeClr>
                </a:solidFill>
                <a:latin typeface="Showcard Gothic" panose="04020904020102020604" pitchFamily="82" charset="0"/>
              </a:rPr>
              <a:t>r</a:t>
            </a:r>
            <a:r>
              <a:rPr lang="en-GB" dirty="0" smtClean="0">
                <a:ln>
                  <a:solidFill>
                    <a:sysClr val="windowText" lastClr="000000"/>
                  </a:solidFill>
                </a:ln>
                <a:latin typeface="Showcard Gothic" panose="04020904020102020604" pitchFamily="82" charset="0"/>
              </a:rPr>
              <a:t> </a:t>
            </a:r>
            <a:r>
              <a:rPr lang="en-GB" dirty="0" smtClean="0">
                <a:ln>
                  <a:solidFill>
                    <a:sysClr val="windowText" lastClr="000000"/>
                  </a:solidFill>
                </a:ln>
                <a:solidFill>
                  <a:schemeClr val="bg1">
                    <a:lumMod val="85000"/>
                  </a:schemeClr>
                </a:solidFill>
                <a:latin typeface="Showcard Gothic" panose="04020904020102020604" pitchFamily="82" charset="0"/>
              </a:rPr>
              <a:t>5</a:t>
            </a:r>
            <a:r>
              <a:rPr lang="en-GB" dirty="0" smtClean="0">
                <a:ln>
                  <a:solidFill>
                    <a:sysClr val="windowText" lastClr="000000"/>
                  </a:solidFill>
                </a:ln>
                <a:latin typeface="Showcard Gothic" panose="04020904020102020604" pitchFamily="82" charset="0"/>
              </a:rPr>
              <a:t> – </a:t>
            </a:r>
            <a:r>
              <a:rPr lang="en-GB" dirty="0" smtClean="0">
                <a:ln>
                  <a:solidFill>
                    <a:sysClr val="windowText" lastClr="000000"/>
                  </a:solidFill>
                </a:ln>
                <a:solidFill>
                  <a:schemeClr val="bg1">
                    <a:lumMod val="75000"/>
                  </a:schemeClr>
                </a:solidFill>
                <a:latin typeface="Showcard Gothic" panose="04020904020102020604" pitchFamily="82" charset="0"/>
              </a:rPr>
              <a:t>T</a:t>
            </a:r>
            <a:r>
              <a:rPr lang="en-GB" dirty="0" smtClean="0">
                <a:ln>
                  <a:solidFill>
                    <a:sysClr val="windowText" lastClr="000000"/>
                  </a:solidFill>
                </a:ln>
                <a:solidFill>
                  <a:schemeClr val="bg1"/>
                </a:solidFill>
                <a:latin typeface="Showcard Gothic" panose="04020904020102020604" pitchFamily="82" charset="0"/>
              </a:rPr>
              <a:t>e</a:t>
            </a:r>
            <a:r>
              <a:rPr lang="en-GB" dirty="0" smtClean="0">
                <a:ln>
                  <a:solidFill>
                    <a:sysClr val="windowText" lastClr="000000"/>
                  </a:solidFill>
                </a:ln>
                <a:latin typeface="Showcard Gothic" panose="04020904020102020604" pitchFamily="82" charset="0"/>
              </a:rPr>
              <a:t>r</a:t>
            </a:r>
            <a:r>
              <a:rPr lang="en-GB" dirty="0" smtClean="0">
                <a:ln>
                  <a:solidFill>
                    <a:sysClr val="windowText" lastClr="000000"/>
                  </a:solidFill>
                </a:ln>
                <a:solidFill>
                  <a:schemeClr val="bg1">
                    <a:lumMod val="85000"/>
                  </a:schemeClr>
                </a:solidFill>
                <a:latin typeface="Showcard Gothic" panose="04020904020102020604" pitchFamily="82" charset="0"/>
              </a:rPr>
              <a:t>m</a:t>
            </a:r>
            <a:r>
              <a:rPr lang="en-GB" dirty="0" smtClean="0">
                <a:ln>
                  <a:solidFill>
                    <a:sysClr val="windowText" lastClr="000000"/>
                  </a:solidFill>
                </a:ln>
                <a:latin typeface="Showcard Gothic" panose="04020904020102020604" pitchFamily="82" charset="0"/>
              </a:rPr>
              <a:t> 1</a:t>
            </a:r>
            <a:endParaRPr lang="en-GB" dirty="0">
              <a:ln>
                <a:solidFill>
                  <a:sysClr val="windowText" lastClr="000000"/>
                </a:solidFill>
              </a:ln>
              <a:latin typeface="Showcard Gothic" panose="04020904020102020604" pitchFamily="82" charset="0"/>
            </a:endParaRPr>
          </a:p>
        </p:txBody>
      </p:sp>
    </p:spTree>
    <p:extLst>
      <p:ext uri="{BB962C8B-B14F-4D97-AF65-F5344CB8AC3E}">
        <p14:creationId xmlns:p14="http://schemas.microsoft.com/office/powerpoint/2010/main" val="42118017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763</Words>
  <Application>Microsoft Office PowerPoint</Application>
  <PresentationFormat>A4 Paper (210x297 mm)</PresentationFormat>
  <Paragraphs>31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Berlin Sans FB</vt:lpstr>
      <vt:lpstr>Calibri</vt:lpstr>
      <vt:lpstr>Calibri Light</vt:lpstr>
      <vt:lpstr>Comic Sans MS</vt:lpstr>
      <vt:lpstr>Showcard Gothic</vt:lpstr>
      <vt:lpstr>Office Theme</vt:lpstr>
      <vt:lpstr>PowerPoint Presentation</vt:lpstr>
    </vt:vector>
  </TitlesOfParts>
  <Company>Integra Schools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Rosie Griffiths</dc:creator>
  <cp:lastModifiedBy>Anne Sargent</cp:lastModifiedBy>
  <cp:revision>6</cp:revision>
  <dcterms:created xsi:type="dcterms:W3CDTF">2018-11-08T16:49:14Z</dcterms:created>
  <dcterms:modified xsi:type="dcterms:W3CDTF">2018-11-08T17:41:34Z</dcterms:modified>
</cp:coreProperties>
</file>