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1" r:id="rId2"/>
    <p:sldId id="262"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2" d="100"/>
          <a:sy n="52" d="100"/>
        </p:scale>
        <p:origin x="-882"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98119" y="182879"/>
            <a:ext cx="950976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1859" y="882376"/>
            <a:ext cx="8098155"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88994" y="3869636"/>
            <a:ext cx="7123886"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5BE6B3A-4249-498C-8498-34208342511F}" type="datetimeFigureOut">
              <a:rPr lang="en-GB" smtClean="0"/>
              <a:t>22/05/2019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63C6C09-C64E-415E-9C2F-5A621CFBECDC}" type="slidenum">
              <a:rPr lang="en-GB" smtClean="0"/>
              <a:t>‹#›</a:t>
            </a:fld>
            <a:endParaRPr lang="en-GB"/>
          </a:p>
        </p:txBody>
      </p:sp>
      <p:cxnSp>
        <p:nvCxnSpPr>
          <p:cNvPr id="8" name="Straight Connector 7"/>
          <p:cNvCxnSpPr/>
          <p:nvPr/>
        </p:nvCxnSpPr>
        <p:spPr>
          <a:xfrm>
            <a:off x="1607662" y="3733800"/>
            <a:ext cx="66865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00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2236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762000"/>
            <a:ext cx="1888331"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28688" y="762000"/>
            <a:ext cx="6036469"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9613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6353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8970" y="1173575"/>
            <a:ext cx="8098155"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389316" y="4154520"/>
            <a:ext cx="7124891"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E6B3A-4249-498C-8498-34208342511F}"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cxnSp>
        <p:nvCxnSpPr>
          <p:cNvPr id="7" name="Straight Connector 6"/>
          <p:cNvCxnSpPr/>
          <p:nvPr/>
        </p:nvCxnSpPr>
        <p:spPr>
          <a:xfrm>
            <a:off x="1609726" y="4020408"/>
            <a:ext cx="668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25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28688" y="2057399"/>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435" y="2057400"/>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E6B3A-4249-498C-8498-34208342511F}"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9302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28688" y="2001511"/>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28688" y="2721483"/>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703" y="1999032"/>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093703" y="2719322"/>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E6B3A-4249-498C-8498-34208342511F}" type="datetimeFigureOut">
              <a:rPr lang="en-GB" smtClean="0"/>
              <a:t>22/05/2019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34796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E6B3A-4249-498C-8498-34208342511F}" type="datetimeFigureOut">
              <a:rPr lang="en-GB" smtClean="0"/>
              <a:t>22/05/2019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65325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6B3A-4249-498C-8498-34208342511F}" type="datetimeFigureOut">
              <a:rPr lang="en-GB" smtClean="0"/>
              <a:t>22/05/2019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0451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473424" y="1097280"/>
            <a:ext cx="449544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8688" y="2834640"/>
            <a:ext cx="307086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0968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54033" y="1069848"/>
            <a:ext cx="4612512"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928688" y="2834640"/>
            <a:ext cx="307086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417084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98120" y="182880"/>
            <a:ext cx="950976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8688" y="609600"/>
            <a:ext cx="802386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28689" y="2057400"/>
            <a:ext cx="8021707"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8684" y="6223830"/>
            <a:ext cx="1892373" cy="365125"/>
          </a:xfrm>
          <a:prstGeom prst="rect">
            <a:avLst/>
          </a:prstGeom>
        </p:spPr>
        <p:txBody>
          <a:bodyPr vert="horz" lIns="91440" tIns="45720" rIns="91440" bIns="45720" rtlCol="0" anchor="ctr"/>
          <a:lstStyle>
            <a:lvl1pPr algn="l">
              <a:defRPr sz="1000">
                <a:solidFill>
                  <a:schemeClr val="accent1"/>
                </a:solidFill>
              </a:defRPr>
            </a:lvl1pPr>
          </a:lstStyle>
          <a:p>
            <a:fld id="{B5BE6B3A-4249-498C-8498-34208342511F}" type="datetimeFigureOut">
              <a:rPr lang="en-GB" smtClean="0"/>
              <a:t>22/05/2019</a:t>
            </a:fld>
            <a:endParaRPr lang="en-GB"/>
          </a:p>
        </p:txBody>
      </p:sp>
      <p:sp>
        <p:nvSpPr>
          <p:cNvPr id="5" name="Footer Placeholder 4"/>
          <p:cNvSpPr>
            <a:spLocks noGrp="1"/>
          </p:cNvSpPr>
          <p:nvPr>
            <p:ph type="ftr" sz="quarter" idx="3"/>
          </p:nvPr>
        </p:nvSpPr>
        <p:spPr>
          <a:xfrm>
            <a:off x="3208683" y="6223830"/>
            <a:ext cx="3833192"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7580244" y="6223830"/>
            <a:ext cx="1386302" cy="365125"/>
          </a:xfrm>
          <a:prstGeom prst="rect">
            <a:avLst/>
          </a:prstGeom>
        </p:spPr>
        <p:txBody>
          <a:bodyPr vert="horz" lIns="91440" tIns="45720" rIns="91440" bIns="45720" rtlCol="0" anchor="ctr"/>
          <a:lstStyle>
            <a:lvl1pPr algn="r">
              <a:defRPr sz="1000">
                <a:solidFill>
                  <a:schemeClr val="accent1"/>
                </a:solidFill>
              </a:defRPr>
            </a:lvl1pPr>
          </a:lstStyle>
          <a:p>
            <a:fld id="{C63C6C09-C64E-415E-9C2F-5A621CFBECDC}" type="slidenum">
              <a:rPr lang="en-GB" smtClean="0"/>
              <a:t>‹#›</a:t>
            </a:fld>
            <a:endParaRPr lang="en-GB"/>
          </a:p>
        </p:txBody>
      </p:sp>
    </p:spTree>
    <p:extLst>
      <p:ext uri="{BB962C8B-B14F-4D97-AF65-F5344CB8AC3E}">
        <p14:creationId xmlns:p14="http://schemas.microsoft.com/office/powerpoint/2010/main" val="7839196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1681369" y="154621"/>
            <a:ext cx="6204188"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b="1" dirty="0" smtClean="0">
                <a:ln w="0"/>
                <a:solidFill>
                  <a:srgbClr val="00B050"/>
                </a:solidFill>
                <a:effectLst>
                  <a:outerShdw blurRad="38100" dist="19050" dir="2700000" algn="tl" rotWithShape="0">
                    <a:schemeClr val="dk1">
                      <a:alpha val="40000"/>
                    </a:schemeClr>
                  </a:outerShdw>
                </a:effectLst>
                <a:latin typeface="Chiller" panose="04020404031007020602" pitchFamily="82" charset="0"/>
              </a:rPr>
              <a:t>Where the Wild Things Are!  </a:t>
            </a:r>
          </a:p>
          <a:p>
            <a:pPr algn="ctr"/>
            <a:r>
              <a:rPr lang="en-GB" sz="3200" dirty="0" smtClean="0">
                <a:ln w="0"/>
                <a:solidFill>
                  <a:srgbClr val="00B050"/>
                </a:solidFill>
                <a:effectLst>
                  <a:outerShdw blurRad="38100" dist="19050" dir="2700000" algn="tl" rotWithShape="0">
                    <a:schemeClr val="dk1">
                      <a:alpha val="40000"/>
                    </a:schemeClr>
                  </a:outerShdw>
                </a:effectLst>
                <a:latin typeface="Comic Sans MS" panose="030F0702030302020204" pitchFamily="66" charset="0"/>
              </a:rPr>
              <a:t>Year 4</a:t>
            </a:r>
            <a:r>
              <a:rPr lang="en-GB" sz="2000" dirty="0" smtClean="0">
                <a:ln w="0"/>
                <a:solidFill>
                  <a:srgbClr val="00B050"/>
                </a:solidFill>
                <a:effectLst>
                  <a:outerShdw blurRad="38100" dist="19050" dir="2700000" algn="tl" rotWithShape="0">
                    <a:schemeClr val="dk1">
                      <a:alpha val="40000"/>
                    </a:schemeClr>
                  </a:outerShdw>
                </a:effectLst>
              </a:rPr>
              <a:t>       </a:t>
            </a:r>
          </a:p>
          <a:p>
            <a:pPr algn="ctr"/>
            <a:r>
              <a:rPr lang="en-GB" sz="2800" dirty="0" smtClean="0">
                <a:ln w="0"/>
                <a:solidFill>
                  <a:srgbClr val="00B050"/>
                </a:solidFill>
                <a:effectLst>
                  <a:outerShdw blurRad="38100" dist="19050" dir="2700000" algn="tl" rotWithShape="0">
                    <a:schemeClr val="dk1">
                      <a:alpha val="40000"/>
                    </a:schemeClr>
                  </a:outerShdw>
                </a:effectLst>
              </a:rPr>
              <a:t>Term 5</a:t>
            </a: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45078" y="932962"/>
            <a:ext cx="3010083" cy="1446550"/>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b="1" dirty="0">
                <a:solidFill>
                  <a:srgbClr val="19068A"/>
                </a:solidFill>
                <a:latin typeface="Arial"/>
                <a:cs typeface="Arial"/>
              </a:rPr>
              <a:t>MATHS</a:t>
            </a:r>
          </a:p>
          <a:p>
            <a:r>
              <a:rPr lang="en-GB" sz="1100" b="1" dirty="0">
                <a:latin typeface="Arial"/>
                <a:cs typeface="Arial"/>
              </a:rPr>
              <a:t>As mathematicians</a:t>
            </a:r>
            <a:r>
              <a:rPr lang="en-GB" sz="1100" b="1" dirty="0" smtClean="0">
                <a:latin typeface="Arial"/>
                <a:cs typeface="Arial"/>
              </a:rPr>
              <a:t>,  </a:t>
            </a:r>
            <a:r>
              <a:rPr lang="en-GB" sz="1100" dirty="0" smtClean="0">
                <a:latin typeface="Arial"/>
                <a:cs typeface="Arial"/>
              </a:rPr>
              <a:t>we will be investigating the area of different animal enclosures at Bristol Zoo and Noah’s Ark Zoo Farm.  We will also be collecting data on people’s favourite animals and displaying this data in graphs ready to be analysed. This is in addition to our daily maths lesson. </a:t>
            </a:r>
            <a:endParaRPr lang="en-GB" sz="1100" b="1" dirty="0" smtClean="0"/>
          </a:p>
        </p:txBody>
      </p:sp>
      <p:sp>
        <p:nvSpPr>
          <p:cNvPr id="5" name="TextBox 4"/>
          <p:cNvSpPr txBox="1"/>
          <p:nvPr/>
        </p:nvSpPr>
        <p:spPr>
          <a:xfrm>
            <a:off x="6721438" y="918506"/>
            <a:ext cx="2905889" cy="2123658"/>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ENGLISH</a:t>
            </a:r>
            <a:endParaRPr lang="en-GB" sz="1100" b="1" dirty="0">
              <a:solidFill>
                <a:srgbClr val="19068A"/>
              </a:solidFill>
              <a:latin typeface="Arial"/>
              <a:cs typeface="Arial"/>
            </a:endParaRPr>
          </a:p>
          <a:p>
            <a:r>
              <a:rPr lang="en-GB" sz="1100" b="1" dirty="0">
                <a:latin typeface="Arial"/>
                <a:cs typeface="Arial"/>
              </a:rPr>
              <a:t>As </a:t>
            </a:r>
            <a:r>
              <a:rPr lang="en-GB" sz="1100" b="1" dirty="0" smtClean="0">
                <a:latin typeface="Arial"/>
                <a:cs typeface="Arial"/>
              </a:rPr>
              <a:t>writers</a:t>
            </a:r>
            <a:r>
              <a:rPr lang="en-GB" sz="1100" b="1" dirty="0">
                <a:latin typeface="Arial"/>
                <a:cs typeface="Arial"/>
              </a:rPr>
              <a:t>, </a:t>
            </a:r>
            <a:r>
              <a:rPr lang="en-GB" sz="1100" dirty="0" smtClean="0">
                <a:latin typeface="Arial"/>
                <a:cs typeface="Arial"/>
              </a:rPr>
              <a:t>we will be looking at a variety of texts all around the topic of animals including: ‘The Wolves in the walls’ by Neil Gaiman, ‘Jumanji’ by Chris Van Allsburg and ‘Where the Wild Things Are’ by Maurice Sendak.  From these texts we will be writing for a range of purposes. We will be researching and creating an information leaflet on Bristol Zoo. We will be participating in a debate about whether a zoo really is the best place for animals. </a:t>
            </a:r>
            <a:endParaRPr lang="en-GB" sz="1100" dirty="0" smtClean="0"/>
          </a:p>
        </p:txBody>
      </p:sp>
      <p:sp>
        <p:nvSpPr>
          <p:cNvPr id="6" name="TextBox 5"/>
          <p:cNvSpPr txBox="1"/>
          <p:nvPr/>
        </p:nvSpPr>
        <p:spPr>
          <a:xfrm>
            <a:off x="6721436" y="3147447"/>
            <a:ext cx="2905891" cy="1615827"/>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READING</a:t>
            </a:r>
            <a:endParaRPr lang="en-GB" sz="1100" b="1" dirty="0">
              <a:solidFill>
                <a:srgbClr val="19068A"/>
              </a:solidFill>
              <a:latin typeface="Arial"/>
              <a:cs typeface="Arial"/>
            </a:endParaRPr>
          </a:p>
          <a:p>
            <a:r>
              <a:rPr lang="en-GB" sz="1100" b="1" dirty="0" smtClean="0">
                <a:latin typeface="Arial"/>
                <a:cs typeface="Arial"/>
              </a:rPr>
              <a:t>As readers, </a:t>
            </a:r>
            <a:r>
              <a:rPr lang="en-GB" sz="1100" dirty="0" smtClean="0">
                <a:latin typeface="Arial"/>
                <a:cs typeface="Arial"/>
              </a:rPr>
              <a:t>we will be using a wide range of fiction and non-fiction texts, many of these linked to our theme work. We will be enhancing our skills at making inferences and picking out vital information from texts. We will also be looking at writing formal written answers to questions about the texts. </a:t>
            </a:r>
          </a:p>
        </p:txBody>
      </p:sp>
      <p:sp>
        <p:nvSpPr>
          <p:cNvPr id="7" name="TextBox 6"/>
          <p:cNvSpPr txBox="1"/>
          <p:nvPr/>
        </p:nvSpPr>
        <p:spPr>
          <a:xfrm>
            <a:off x="247032" y="2493723"/>
            <a:ext cx="3008125" cy="1615827"/>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GEOGRAPHY</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geographers,</a:t>
            </a:r>
            <a:r>
              <a:rPr lang="en-GB" sz="1100" dirty="0" smtClean="0">
                <a:solidFill>
                  <a:prstClr val="black"/>
                </a:solidFill>
                <a:latin typeface="Arial"/>
                <a:cs typeface="Arial"/>
              </a:rPr>
              <a:t> we will be looking at physical and human characteristics of different locations for zoos in Bristol. We will then be deciding which location is best for a zoo and why. As geographers, we will be designing our own perfect zoo, which has all of the necessary physical and human characteristics needed. </a:t>
            </a:r>
            <a:endParaRPr lang="en-GB" sz="1100" dirty="0" smtClean="0">
              <a:solidFill>
                <a:prstClr val="black"/>
              </a:solidFill>
            </a:endParaRPr>
          </a:p>
        </p:txBody>
      </p:sp>
      <p:sp>
        <p:nvSpPr>
          <p:cNvPr id="8" name="TextBox 7"/>
          <p:cNvSpPr txBox="1"/>
          <p:nvPr/>
        </p:nvSpPr>
        <p:spPr>
          <a:xfrm>
            <a:off x="245078" y="4054484"/>
            <a:ext cx="3010079" cy="1277273"/>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SCIENCE</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scientists </a:t>
            </a:r>
            <a:r>
              <a:rPr lang="en-GB" sz="1100" dirty="0" smtClean="0">
                <a:solidFill>
                  <a:prstClr val="black"/>
                </a:solidFill>
                <a:latin typeface="Arial"/>
                <a:cs typeface="Arial"/>
              </a:rPr>
              <a:t>we will be looking at animals including humans. We will be learning about the beginnings of the digestive system and how teeth play their role. We will also be comparing different teeth from different animals. </a:t>
            </a:r>
            <a:endParaRPr lang="en-GB" sz="1100" dirty="0">
              <a:solidFill>
                <a:prstClr val="black"/>
              </a:solidFill>
              <a:latin typeface="Arial"/>
              <a:cs typeface="Arial"/>
            </a:endParaRPr>
          </a:p>
        </p:txBody>
      </p:sp>
      <p:sp>
        <p:nvSpPr>
          <p:cNvPr id="9" name="TextBox 8"/>
          <p:cNvSpPr txBox="1"/>
          <p:nvPr/>
        </p:nvSpPr>
        <p:spPr>
          <a:xfrm>
            <a:off x="245078" y="5436862"/>
            <a:ext cx="3010079" cy="769441"/>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ART and DT</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artists, </a:t>
            </a:r>
            <a:r>
              <a:rPr lang="en-GB" sz="1100" dirty="0" smtClean="0">
                <a:solidFill>
                  <a:prstClr val="black"/>
                </a:solidFill>
                <a:latin typeface="Arial"/>
                <a:cs typeface="Arial"/>
              </a:rPr>
              <a:t>we will be looking at the works of Henry Moore and recreating our own sculptures based on his pieces. </a:t>
            </a:r>
            <a:endParaRPr lang="en-GB" sz="1100" dirty="0" smtClean="0">
              <a:solidFill>
                <a:prstClr val="black"/>
              </a:solidFill>
            </a:endParaRPr>
          </a:p>
        </p:txBody>
      </p:sp>
      <p:sp>
        <p:nvSpPr>
          <p:cNvPr id="10" name="TextBox 9"/>
          <p:cNvSpPr txBox="1"/>
          <p:nvPr/>
        </p:nvSpPr>
        <p:spPr>
          <a:xfrm>
            <a:off x="6721437" y="4693120"/>
            <a:ext cx="2905890"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P.E. </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athletes </a:t>
            </a:r>
            <a:r>
              <a:rPr lang="en-GB" sz="1100" dirty="0" smtClean="0">
                <a:solidFill>
                  <a:prstClr val="black"/>
                </a:solidFill>
                <a:latin typeface="Arial"/>
                <a:cs typeface="Arial"/>
              </a:rPr>
              <a:t>we will be learning new skills. We will looking at different ways in which to compete in a variety of track and field events; such as sprinting, throwing and jumping. </a:t>
            </a:r>
            <a:r>
              <a:rPr lang="en-GB" sz="1100" b="1" dirty="0" smtClean="0">
                <a:solidFill>
                  <a:prstClr val="black"/>
                </a:solidFill>
                <a:latin typeface="Arial"/>
                <a:cs typeface="Arial"/>
              </a:rPr>
              <a:t>Please </a:t>
            </a:r>
            <a:r>
              <a:rPr lang="en-GB" sz="1100" b="1" dirty="0">
                <a:solidFill>
                  <a:prstClr val="black"/>
                </a:solidFill>
                <a:latin typeface="Arial"/>
                <a:cs typeface="Arial"/>
              </a:rPr>
              <a:t>ensure that your child has a full PE kit, including trousers and trainers as we may be outside. </a:t>
            </a:r>
            <a:r>
              <a:rPr lang="en-GB" sz="1100" b="1" dirty="0" smtClean="0">
                <a:solidFill>
                  <a:prstClr val="black"/>
                </a:solidFill>
                <a:latin typeface="Arial"/>
                <a:cs typeface="Arial"/>
              </a:rPr>
              <a:t> </a:t>
            </a:r>
          </a:p>
        </p:txBody>
      </p:sp>
      <p:sp>
        <p:nvSpPr>
          <p:cNvPr id="12" name="TextBox 11"/>
          <p:cNvSpPr txBox="1"/>
          <p:nvPr/>
        </p:nvSpPr>
        <p:spPr>
          <a:xfrm>
            <a:off x="3383524" y="5182945"/>
            <a:ext cx="3209546" cy="1277273"/>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FF0000"/>
                </a:solidFill>
                <a:latin typeface="Arial"/>
                <a:cs typeface="Arial"/>
              </a:rPr>
              <a:t>THE WIDER </a:t>
            </a:r>
            <a:r>
              <a:rPr lang="en-GB" sz="1100" b="1" dirty="0" smtClean="0">
                <a:solidFill>
                  <a:srgbClr val="FF0000"/>
                </a:solidFill>
                <a:latin typeface="Arial"/>
                <a:cs typeface="Arial"/>
              </a:rPr>
              <a:t>CURRICULUM</a:t>
            </a:r>
          </a:p>
          <a:p>
            <a:pPr lvl="0" algn="ctr"/>
            <a:r>
              <a:rPr lang="en-GB" sz="1100" b="1" dirty="0" smtClean="0">
                <a:solidFill>
                  <a:schemeClr val="tx1"/>
                </a:solidFill>
                <a:latin typeface="Arial"/>
                <a:cs typeface="Arial"/>
              </a:rPr>
              <a:t>This term </a:t>
            </a:r>
            <a:r>
              <a:rPr lang="en-GB" sz="1100" dirty="0" smtClean="0">
                <a:solidFill>
                  <a:schemeClr val="tx1"/>
                </a:solidFill>
                <a:latin typeface="Arial"/>
                <a:cs typeface="Arial"/>
              </a:rPr>
              <a:t>we have a number of exciting events happening in school:</a:t>
            </a:r>
          </a:p>
          <a:p>
            <a:pPr lvl="0" algn="ctr"/>
            <a:r>
              <a:rPr lang="en-GB" sz="1100" dirty="0" smtClean="0">
                <a:solidFill>
                  <a:schemeClr val="tx1"/>
                </a:solidFill>
                <a:latin typeface="Arial"/>
                <a:cs typeface="Arial"/>
              </a:rPr>
              <a:t>24</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April: Class trip to Bristol Zoo</a:t>
            </a:r>
          </a:p>
          <a:p>
            <a:pPr lvl="0" algn="ctr"/>
            <a:r>
              <a:rPr lang="en-GB" sz="1100" dirty="0" smtClean="0">
                <a:solidFill>
                  <a:schemeClr val="tx1"/>
                </a:solidFill>
                <a:latin typeface="Arial"/>
                <a:cs typeface="Arial"/>
              </a:rPr>
              <a:t>1</a:t>
            </a:r>
            <a:r>
              <a:rPr lang="en-GB" sz="1100" baseline="30000" dirty="0" smtClean="0">
                <a:solidFill>
                  <a:schemeClr val="tx1"/>
                </a:solidFill>
                <a:latin typeface="Arial"/>
                <a:cs typeface="Arial"/>
              </a:rPr>
              <a:t>st</a:t>
            </a:r>
            <a:r>
              <a:rPr lang="en-GB" sz="1100" dirty="0" smtClean="0">
                <a:solidFill>
                  <a:schemeClr val="tx1"/>
                </a:solidFill>
                <a:latin typeface="Arial"/>
                <a:cs typeface="Arial"/>
              </a:rPr>
              <a:t> and 2</a:t>
            </a:r>
            <a:r>
              <a:rPr lang="en-GB" sz="1100" baseline="30000" dirty="0" smtClean="0">
                <a:solidFill>
                  <a:schemeClr val="tx1"/>
                </a:solidFill>
                <a:latin typeface="Arial"/>
                <a:cs typeface="Arial"/>
              </a:rPr>
              <a:t>nd</a:t>
            </a:r>
            <a:r>
              <a:rPr lang="en-GB" sz="1100" dirty="0" smtClean="0">
                <a:solidFill>
                  <a:schemeClr val="tx1"/>
                </a:solidFill>
                <a:latin typeface="Arial"/>
                <a:cs typeface="Arial"/>
              </a:rPr>
              <a:t> May: Shakespeare Workshops </a:t>
            </a:r>
          </a:p>
          <a:p>
            <a:pPr lvl="0" algn="ctr"/>
            <a:r>
              <a:rPr lang="en-GB" sz="1100" dirty="0" smtClean="0">
                <a:solidFill>
                  <a:schemeClr val="tx1"/>
                </a:solidFill>
                <a:latin typeface="Arial"/>
                <a:cs typeface="Arial"/>
              </a:rPr>
              <a:t>7</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May: Rob Mitchell Visit </a:t>
            </a:r>
          </a:p>
          <a:p>
            <a:pPr lvl="0" algn="ctr"/>
            <a:r>
              <a:rPr lang="en-GB" sz="1100" dirty="0" smtClean="0">
                <a:solidFill>
                  <a:schemeClr val="tx1"/>
                </a:solidFill>
                <a:latin typeface="Arial"/>
                <a:cs typeface="Arial"/>
              </a:rPr>
              <a:t>17</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May: Intra-School Cross Country Event</a:t>
            </a:r>
            <a:endParaRPr lang="en-GB" sz="1100" dirty="0" smtClean="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3354891" y="3941990"/>
            <a:ext cx="3238179" cy="110799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History</a:t>
            </a:r>
            <a:endParaRPr lang="en-GB" sz="1100" b="1" dirty="0">
              <a:solidFill>
                <a:srgbClr val="19068A"/>
              </a:solidFill>
              <a:latin typeface="Arial"/>
              <a:cs typeface="Arial"/>
            </a:endParaRPr>
          </a:p>
          <a:p>
            <a:pPr lvl="0"/>
            <a:r>
              <a:rPr lang="en-GB" sz="1100" b="1" dirty="0" smtClean="0">
                <a:solidFill>
                  <a:prstClr val="black"/>
                </a:solidFill>
                <a:latin typeface="Arial"/>
                <a:cs typeface="Arial"/>
              </a:rPr>
              <a:t>As historians, </a:t>
            </a:r>
            <a:r>
              <a:rPr lang="en-GB" sz="1100" dirty="0" smtClean="0">
                <a:solidFill>
                  <a:prstClr val="black"/>
                </a:solidFill>
                <a:latin typeface="Arial"/>
                <a:cs typeface="Arial"/>
              </a:rPr>
              <a:t>we will be researching the history of Bristol Zoo. We will be comparing how it started out to what it looks like now. We will also be compiling a time line on the history of Bristol Zoo. </a:t>
            </a:r>
            <a:endParaRPr lang="en-GB" sz="1100" dirty="0" smtClean="0">
              <a:solidFill>
                <a:prstClr val="black"/>
              </a:solidFill>
            </a:endParaRPr>
          </a:p>
        </p:txBody>
      </p:sp>
      <p:pic>
        <p:nvPicPr>
          <p:cNvPr id="2" name="Picture 1"/>
          <p:cNvPicPr>
            <a:picLocks noChangeAspect="1"/>
          </p:cNvPicPr>
          <p:nvPr/>
        </p:nvPicPr>
        <p:blipFill>
          <a:blip r:embed="rId3"/>
          <a:stretch>
            <a:fillRect/>
          </a:stretch>
        </p:blipFill>
        <p:spPr>
          <a:xfrm>
            <a:off x="3354891" y="1967827"/>
            <a:ext cx="3238179" cy="1938788"/>
          </a:xfrm>
          <a:prstGeom prst="rect">
            <a:avLst/>
          </a:prstGeom>
        </p:spPr>
      </p:pic>
    </p:spTree>
    <p:extLst>
      <p:ext uri="{BB962C8B-B14F-4D97-AF65-F5344CB8AC3E}">
        <p14:creationId xmlns:p14="http://schemas.microsoft.com/office/powerpoint/2010/main" val="26912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extBox 5"/>
          <p:cNvSpPr txBox="1"/>
          <p:nvPr/>
        </p:nvSpPr>
        <p:spPr>
          <a:xfrm>
            <a:off x="1658983" y="14819"/>
            <a:ext cx="6531428" cy="26468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Homework Challenge </a:t>
            </a:r>
            <a:r>
              <a:rPr lang="en-GB" sz="4000" dirty="0" smtClean="0">
                <a:ln w="0"/>
                <a:solidFill>
                  <a:srgbClr val="7030A0"/>
                </a:solidFill>
                <a:effectLst>
                  <a:outerShdw blurRad="38100" dist="19050" dir="2700000" algn="tl" rotWithShape="0">
                    <a:schemeClr val="dk1">
                      <a:alpha val="40000"/>
                    </a:schemeClr>
                  </a:outerShdw>
                </a:effectLst>
                <a:latin typeface="Chiller" panose="04020404031007020602" pitchFamily="82" charset="0"/>
              </a:rPr>
              <a:t>                             </a:t>
            </a:r>
            <a:r>
              <a:rPr lang="en-GB" sz="40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Year 4</a:t>
            </a:r>
            <a:endParaRPr lang="en-GB" sz="3200" dirty="0">
              <a:ln w="0"/>
              <a:solidFill>
                <a:srgbClr val="0000FF"/>
              </a:solidFill>
              <a:effectLst>
                <a:outerShdw blurRad="38100" dist="19050" dir="2700000" algn="tl" rotWithShape="0">
                  <a:schemeClr val="dk1">
                    <a:alpha val="40000"/>
                  </a:schemeClr>
                </a:outerShdw>
              </a:effectLst>
              <a:latin typeface="+mj-lt"/>
            </a:endParaRPr>
          </a:p>
          <a:p>
            <a:pPr algn="ctr"/>
            <a:r>
              <a:rPr lang="en-GB" sz="2800" dirty="0" smtClean="0">
                <a:ln w="0"/>
                <a:solidFill>
                  <a:srgbClr val="0000FF"/>
                </a:solidFill>
                <a:effectLst>
                  <a:outerShdw blurRad="38100" dist="19050" dir="2700000" algn="tl" rotWithShape="0">
                    <a:schemeClr val="dk1">
                      <a:alpha val="40000"/>
                    </a:schemeClr>
                  </a:outerShdw>
                </a:effectLst>
              </a:rPr>
              <a:t> Term 5</a:t>
            </a:r>
          </a:p>
          <a:p>
            <a:pPr algn="ctr"/>
            <a:r>
              <a:rPr lang="en-GB" sz="1200" dirty="0" smtClean="0">
                <a:ln w="0"/>
                <a:solidFill>
                  <a:srgbClr val="0000FF"/>
                </a:solidFill>
                <a:effectLst>
                  <a:outerShdw blurRad="38100" dist="19050" dir="2700000" algn="tl" rotWithShape="0">
                    <a:schemeClr val="dk1">
                      <a:alpha val="40000"/>
                    </a:schemeClr>
                  </a:outerShdw>
                </a:effectLst>
              </a:rPr>
              <a:t>To be handed in by 22</a:t>
            </a:r>
            <a:r>
              <a:rPr lang="en-GB" sz="1200" baseline="30000" dirty="0" smtClean="0">
                <a:ln w="0"/>
                <a:solidFill>
                  <a:srgbClr val="0000FF"/>
                </a:solidFill>
                <a:effectLst>
                  <a:outerShdw blurRad="38100" dist="19050" dir="2700000" algn="tl" rotWithShape="0">
                    <a:schemeClr val="dk1">
                      <a:alpha val="40000"/>
                    </a:schemeClr>
                  </a:outerShdw>
                </a:effectLst>
              </a:rPr>
              <a:t>nd</a:t>
            </a:r>
            <a:r>
              <a:rPr lang="en-GB" sz="1200" dirty="0" smtClean="0">
                <a:ln w="0"/>
                <a:solidFill>
                  <a:srgbClr val="0000FF"/>
                </a:solidFill>
                <a:effectLst>
                  <a:outerShdw blurRad="38100" dist="19050" dir="2700000" algn="tl" rotWithShape="0">
                    <a:schemeClr val="dk1">
                      <a:alpha val="40000"/>
                    </a:schemeClr>
                  </a:outerShdw>
                </a:effectLst>
              </a:rPr>
              <a:t> May</a:t>
            </a:r>
            <a:endParaRPr lang="en-GB" sz="2800" dirty="0" smtClean="0">
              <a:ln w="0"/>
              <a:solidFill>
                <a:srgbClr val="0000FF"/>
              </a:solidFill>
              <a:effectLst>
                <a:outerShdw blurRad="38100" dist="19050" dir="2700000" algn="tl" rotWithShape="0">
                  <a:schemeClr val="dk1">
                    <a:alpha val="40000"/>
                  </a:schemeClr>
                </a:outerShdw>
              </a:effectLst>
            </a:endParaRP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3367435" y="4051923"/>
            <a:ext cx="3129324" cy="2215991"/>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u="sng" dirty="0" smtClean="0">
                <a:solidFill>
                  <a:srgbClr val="FF0000"/>
                </a:solidFill>
                <a:latin typeface="Calibri body"/>
                <a:cs typeface="Arial"/>
              </a:rPr>
              <a:t>Writing Challenge</a:t>
            </a:r>
          </a:p>
          <a:p>
            <a:pPr algn="ctr"/>
            <a:endParaRPr lang="en-GB" sz="1200" dirty="0">
              <a:latin typeface="Calibri body"/>
              <a:cs typeface="Arial"/>
            </a:endParaRPr>
          </a:p>
          <a:p>
            <a:pPr algn="ctr"/>
            <a:r>
              <a:rPr lang="en-GB" sz="1200" dirty="0" smtClean="0">
                <a:latin typeface="Calibri body"/>
                <a:cs typeface="Arial"/>
              </a:rPr>
              <a:t>Write a story about a wild thing or monster. </a:t>
            </a:r>
            <a:endParaRPr lang="en-GB" sz="1200" dirty="0">
              <a:latin typeface="Calibri body"/>
              <a:cs typeface="Arial"/>
            </a:endParaRPr>
          </a:p>
          <a:p>
            <a:pPr algn="ctr"/>
            <a:endParaRPr lang="en-GB" sz="1200" dirty="0" smtClean="0">
              <a:latin typeface="Calibri body"/>
              <a:cs typeface="Arial"/>
            </a:endParaRPr>
          </a:p>
          <a:p>
            <a:pPr algn="ctr"/>
            <a:r>
              <a:rPr lang="en-GB" sz="1200" dirty="0" smtClean="0">
                <a:solidFill>
                  <a:srgbClr val="FF0000"/>
                </a:solidFill>
                <a:latin typeface="Calibri body"/>
                <a:cs typeface="Arial"/>
              </a:rPr>
              <a:t>Who is the monster/wild thing?</a:t>
            </a:r>
          </a:p>
          <a:p>
            <a:pPr algn="ctr"/>
            <a:r>
              <a:rPr lang="en-GB" sz="1200" dirty="0" smtClean="0">
                <a:solidFill>
                  <a:srgbClr val="FF0000"/>
                </a:solidFill>
                <a:latin typeface="Calibri body"/>
                <a:cs typeface="Arial"/>
              </a:rPr>
              <a:t>Where are they?</a:t>
            </a:r>
          </a:p>
          <a:p>
            <a:pPr algn="ctr"/>
            <a:r>
              <a:rPr lang="en-GB" sz="1200" dirty="0" smtClean="0">
                <a:solidFill>
                  <a:srgbClr val="FF0000"/>
                </a:solidFill>
                <a:latin typeface="Calibri body"/>
                <a:cs typeface="Arial"/>
              </a:rPr>
              <a:t>Who is your main character?</a:t>
            </a:r>
          </a:p>
          <a:p>
            <a:pPr algn="ctr"/>
            <a:r>
              <a:rPr lang="en-GB" sz="1200" dirty="0" smtClean="0">
                <a:solidFill>
                  <a:srgbClr val="FF0000"/>
                </a:solidFill>
                <a:latin typeface="Calibri body"/>
                <a:cs typeface="Arial"/>
              </a:rPr>
              <a:t>What goes wrong?</a:t>
            </a:r>
          </a:p>
          <a:p>
            <a:pPr algn="ctr"/>
            <a:r>
              <a:rPr lang="en-GB" sz="1200" dirty="0" smtClean="0">
                <a:solidFill>
                  <a:srgbClr val="FF0000"/>
                </a:solidFill>
                <a:latin typeface="Calibri body"/>
                <a:cs typeface="Arial"/>
              </a:rPr>
              <a:t>Do you meet any other creatures or monsters?</a:t>
            </a:r>
          </a:p>
          <a:p>
            <a:pPr algn="ctr"/>
            <a:r>
              <a:rPr lang="en-GB" sz="1200" dirty="0" smtClean="0">
                <a:solidFill>
                  <a:srgbClr val="FF0000"/>
                </a:solidFill>
                <a:latin typeface="Calibri body"/>
                <a:cs typeface="Arial"/>
              </a:rPr>
              <a:t>How does your story end?</a:t>
            </a:r>
            <a:endParaRPr lang="en-GB" sz="1200" dirty="0">
              <a:solidFill>
                <a:srgbClr val="FF0000"/>
              </a:solidFill>
              <a:latin typeface="Calibri body"/>
              <a:cs typeface="Arial"/>
            </a:endParaRPr>
          </a:p>
        </p:txBody>
      </p:sp>
      <p:sp>
        <p:nvSpPr>
          <p:cNvPr id="16" name="TextBox 15"/>
          <p:cNvSpPr txBox="1"/>
          <p:nvPr/>
        </p:nvSpPr>
        <p:spPr>
          <a:xfrm>
            <a:off x="222087" y="902897"/>
            <a:ext cx="3017022" cy="3493264"/>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body"/>
                <a:cs typeface="Calibri" panose="020F0502020204030204" pitchFamily="34" charset="0"/>
              </a:rPr>
              <a:t>Research challenge</a:t>
            </a:r>
          </a:p>
          <a:p>
            <a:pPr lvl="0" algn="ctr"/>
            <a:endParaRPr lang="en-GB" sz="1200" dirty="0">
              <a:solidFill>
                <a:prstClr val="black"/>
              </a:solidFill>
            </a:endParaRPr>
          </a:p>
          <a:p>
            <a:pPr marL="171450" lvl="0" indent="-171450">
              <a:buFont typeface="Arial" panose="020B0604020202020204" pitchFamily="34" charset="0"/>
              <a:buChar char="•"/>
            </a:pPr>
            <a:r>
              <a:rPr lang="en-GB" sz="1200" dirty="0" smtClean="0">
                <a:solidFill>
                  <a:prstClr val="black"/>
                </a:solidFill>
              </a:rPr>
              <a:t>Find out about the largest, most famous zoos in the world. </a:t>
            </a:r>
          </a:p>
          <a:p>
            <a:pPr marL="628650" lvl="1" indent="-171450">
              <a:buFont typeface="Arial" panose="020B0604020202020204" pitchFamily="34" charset="0"/>
              <a:buChar char="•"/>
            </a:pPr>
            <a:r>
              <a:rPr lang="en-GB" sz="1200" dirty="0" smtClean="0">
                <a:solidFill>
                  <a:prstClr val="black"/>
                </a:solidFill>
              </a:rPr>
              <a:t>Where are they?</a:t>
            </a:r>
          </a:p>
          <a:p>
            <a:pPr marL="628650" lvl="1" indent="-171450">
              <a:buFont typeface="Arial" panose="020B0604020202020204" pitchFamily="34" charset="0"/>
              <a:buChar char="•"/>
            </a:pPr>
            <a:r>
              <a:rPr lang="en-GB" sz="1200" dirty="0" smtClean="0">
                <a:solidFill>
                  <a:prstClr val="black"/>
                </a:solidFill>
              </a:rPr>
              <a:t>What kind of animals do they have?</a:t>
            </a:r>
          </a:p>
          <a:p>
            <a:pPr marL="628650" lvl="1" indent="-171450">
              <a:buFont typeface="Arial" panose="020B0604020202020204" pitchFamily="34" charset="0"/>
              <a:buChar char="•"/>
            </a:pPr>
            <a:r>
              <a:rPr lang="en-GB" sz="1200" dirty="0" smtClean="0">
                <a:solidFill>
                  <a:prstClr val="black"/>
                </a:solidFill>
              </a:rPr>
              <a:t>If you went there, what would you most like to do?</a:t>
            </a:r>
          </a:p>
          <a:p>
            <a:pPr marL="171450" indent="-171450">
              <a:buFont typeface="Arial" panose="020B0604020202020204" pitchFamily="34" charset="0"/>
              <a:buChar char="•"/>
            </a:pPr>
            <a:r>
              <a:rPr lang="en-GB" sz="1200" dirty="0" smtClean="0">
                <a:solidFill>
                  <a:prstClr val="black"/>
                </a:solidFill>
              </a:rPr>
              <a:t>Create a fact file on an endangered animal. </a:t>
            </a:r>
          </a:p>
          <a:p>
            <a:pPr marL="628650" lvl="1" indent="-171450">
              <a:buFont typeface="Arial" panose="020B0604020202020204" pitchFamily="34" charset="0"/>
              <a:buChar char="•"/>
            </a:pPr>
            <a:r>
              <a:rPr lang="en-GB" sz="1200" dirty="0" smtClean="0">
                <a:solidFill>
                  <a:prstClr val="black"/>
                </a:solidFill>
              </a:rPr>
              <a:t>What are they?</a:t>
            </a:r>
          </a:p>
          <a:p>
            <a:pPr marL="628650" lvl="1" indent="-171450">
              <a:buFont typeface="Arial" panose="020B0604020202020204" pitchFamily="34" charset="0"/>
              <a:buChar char="•"/>
            </a:pPr>
            <a:r>
              <a:rPr lang="en-GB" sz="1200" dirty="0" smtClean="0">
                <a:solidFill>
                  <a:prstClr val="black"/>
                </a:solidFill>
              </a:rPr>
              <a:t>What do they look like?</a:t>
            </a:r>
          </a:p>
          <a:p>
            <a:pPr marL="628650" lvl="1" indent="-171450">
              <a:buFont typeface="Arial" panose="020B0604020202020204" pitchFamily="34" charset="0"/>
              <a:buChar char="•"/>
            </a:pPr>
            <a:r>
              <a:rPr lang="en-GB" sz="1200" dirty="0" smtClean="0">
                <a:solidFill>
                  <a:prstClr val="black"/>
                </a:solidFill>
              </a:rPr>
              <a:t>How many are there?</a:t>
            </a:r>
          </a:p>
          <a:p>
            <a:pPr marL="628650" lvl="1" indent="-171450">
              <a:buFont typeface="Arial" panose="020B0604020202020204" pitchFamily="34" charset="0"/>
              <a:buChar char="•"/>
            </a:pPr>
            <a:r>
              <a:rPr lang="en-GB" sz="1200" dirty="0" smtClean="0">
                <a:solidFill>
                  <a:prstClr val="black"/>
                </a:solidFill>
              </a:rPr>
              <a:t>Where do they live?</a:t>
            </a:r>
          </a:p>
          <a:p>
            <a:pPr marL="628650" lvl="1" indent="-171450">
              <a:buFont typeface="Arial" panose="020B0604020202020204" pitchFamily="34" charset="0"/>
              <a:buChar char="•"/>
            </a:pPr>
            <a:r>
              <a:rPr lang="en-GB" sz="1200" dirty="0" smtClean="0">
                <a:solidFill>
                  <a:prstClr val="black"/>
                </a:solidFill>
              </a:rPr>
              <a:t>What else can you find out about them?</a:t>
            </a:r>
          </a:p>
          <a:p>
            <a:pPr lvl="0" algn="ctr"/>
            <a:endParaRPr lang="en-GB" sz="1100" dirty="0" smtClean="0">
              <a:solidFill>
                <a:prstClr val="black"/>
              </a:solidFill>
            </a:endParaRPr>
          </a:p>
        </p:txBody>
      </p:sp>
      <p:pic>
        <p:nvPicPr>
          <p:cNvPr id="8" name="Picture 7"/>
          <p:cNvPicPr>
            <a:picLocks noChangeAspect="1"/>
          </p:cNvPicPr>
          <p:nvPr/>
        </p:nvPicPr>
        <p:blipFill>
          <a:blip r:embed="rId3"/>
          <a:stretch>
            <a:fillRect/>
          </a:stretch>
        </p:blipFill>
        <p:spPr>
          <a:xfrm>
            <a:off x="541898" y="4634953"/>
            <a:ext cx="2377399" cy="1632961"/>
          </a:xfrm>
          <a:prstGeom prst="rect">
            <a:avLst/>
          </a:prstGeom>
        </p:spPr>
      </p:pic>
      <p:pic>
        <p:nvPicPr>
          <p:cNvPr id="3" name="Picture 2"/>
          <p:cNvPicPr>
            <a:picLocks noChangeAspect="1"/>
          </p:cNvPicPr>
          <p:nvPr/>
        </p:nvPicPr>
        <p:blipFill>
          <a:blip r:embed="rId4"/>
          <a:stretch>
            <a:fillRect/>
          </a:stretch>
        </p:blipFill>
        <p:spPr>
          <a:xfrm>
            <a:off x="3410994" y="2261959"/>
            <a:ext cx="2913880" cy="1670045"/>
          </a:xfrm>
          <a:prstGeom prst="rect">
            <a:avLst/>
          </a:prstGeom>
        </p:spPr>
      </p:pic>
      <p:sp>
        <p:nvSpPr>
          <p:cNvPr id="11" name="TextBox 10"/>
          <p:cNvSpPr txBox="1"/>
          <p:nvPr/>
        </p:nvSpPr>
        <p:spPr>
          <a:xfrm>
            <a:off x="6496759" y="861204"/>
            <a:ext cx="3007005" cy="2031325"/>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body"/>
                <a:cs typeface="Arial"/>
              </a:rPr>
              <a:t>Creation challenge </a:t>
            </a:r>
          </a:p>
          <a:p>
            <a:pPr lvl="0" algn="ctr"/>
            <a:endParaRPr lang="en-US" sz="1200" dirty="0" smtClean="0">
              <a:latin typeface="Calibri" panose="020F0502020204030204" pitchFamily="34" charset="0"/>
              <a:cs typeface="Calibri" panose="020F0502020204030204" pitchFamily="34" charset="0"/>
            </a:endParaRPr>
          </a:p>
          <a:p>
            <a:pPr marL="171450" lvl="0" indent="-171450" algn="ct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Design your own zoo or safari park. Which animals would you have? How big would their enclosures be? Do they have enclosures? </a:t>
            </a:r>
            <a:endParaRPr lang="en-US" sz="1200" dirty="0">
              <a:latin typeface="Calibri" panose="020F0502020204030204" pitchFamily="34" charset="0"/>
              <a:cs typeface="Calibri" panose="020F0502020204030204" pitchFamily="34" charset="0"/>
            </a:endParaRPr>
          </a:p>
          <a:p>
            <a:pPr marL="171450" lvl="0" indent="-171450" algn="ct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Create the ideal habitat for your </a:t>
            </a:r>
            <a:r>
              <a:rPr lang="en-GB" sz="1200" dirty="0" smtClean="0">
                <a:latin typeface="Calibri" panose="020F0502020204030204" pitchFamily="34" charset="0"/>
                <a:cs typeface="Calibri" panose="020F0502020204030204" pitchFamily="34" charset="0"/>
              </a:rPr>
              <a:t>favourite</a:t>
            </a:r>
            <a:r>
              <a:rPr lang="en-US" sz="1200" dirty="0" smtClean="0">
                <a:latin typeface="Calibri" panose="020F0502020204030204" pitchFamily="34" charset="0"/>
                <a:cs typeface="Calibri" panose="020F0502020204030204" pitchFamily="34" charset="0"/>
              </a:rPr>
              <a:t> animal. </a:t>
            </a:r>
          </a:p>
          <a:p>
            <a:pPr marL="171450" lvl="0" indent="-171450" algn="ct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Create the perfect habitat for your own wild thing/monster. </a:t>
            </a:r>
            <a:endParaRPr lang="en-US" sz="12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6590765" y="3239236"/>
            <a:ext cx="2818992" cy="1300724"/>
          </a:xfrm>
          <a:prstGeom prst="rect">
            <a:avLst/>
          </a:prstGeom>
        </p:spPr>
      </p:pic>
      <p:pic>
        <p:nvPicPr>
          <p:cNvPr id="4" name="Picture 3"/>
          <p:cNvPicPr>
            <a:picLocks noChangeAspect="1"/>
          </p:cNvPicPr>
          <p:nvPr/>
        </p:nvPicPr>
        <p:blipFill>
          <a:blip r:embed="rId6"/>
          <a:stretch>
            <a:fillRect/>
          </a:stretch>
        </p:blipFill>
        <p:spPr>
          <a:xfrm>
            <a:off x="6845739" y="4660490"/>
            <a:ext cx="2309043" cy="1581886"/>
          </a:xfrm>
          <a:prstGeom prst="rect">
            <a:avLst/>
          </a:prstGeom>
        </p:spPr>
      </p:pic>
    </p:spTree>
    <p:extLst>
      <p:ext uri="{BB962C8B-B14F-4D97-AF65-F5344CB8AC3E}">
        <p14:creationId xmlns:p14="http://schemas.microsoft.com/office/powerpoint/2010/main" val="188692553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1795</TotalTime>
  <Words>681</Words>
  <Application>Microsoft Office PowerPoint</Application>
  <PresentationFormat>A4 Paper (210x297 mm)</PresentationFormat>
  <Paragraphs>59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Basis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Southcott</dc:creator>
  <cp:lastModifiedBy>annemike</cp:lastModifiedBy>
  <cp:revision>82</cp:revision>
  <dcterms:created xsi:type="dcterms:W3CDTF">2015-08-14T08:28:58Z</dcterms:created>
  <dcterms:modified xsi:type="dcterms:W3CDTF">2019-05-22T10:38:33Z</dcterms:modified>
</cp:coreProperties>
</file>