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66273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140" d="100"/>
          <a:sy n="140" d="100"/>
        </p:scale>
        <p:origin x="624" y="325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88330B-7ED9-4AC8-8F35-8D9BBD119BCF}" type="datetimeFigureOut">
              <a:rPr lang="en-GB" smtClean="0"/>
              <a:t>22/05/2019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187494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88330B-7ED9-4AC8-8F35-8D9BBD119BCF}" type="datetimeFigureOut">
              <a:rPr lang="en-GB" smtClean="0"/>
              <a:t>22/05/2019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32780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88330B-7ED9-4AC8-8F35-8D9BBD119BCF}" type="datetimeFigureOut">
              <a:rPr lang="en-GB" smtClean="0"/>
              <a:t>22/05/2019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64207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88330B-7ED9-4AC8-8F35-8D9BBD119BCF}" type="datetimeFigureOut">
              <a:rPr lang="en-GB" smtClean="0"/>
              <a:t>22/05/2019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134414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88330B-7ED9-4AC8-8F35-8D9BBD119BCF}" type="datetimeFigureOut">
              <a:rPr lang="en-GB" smtClean="0"/>
              <a:t>22/05/2019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274274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88330B-7ED9-4AC8-8F35-8D9BBD119BCF}" type="datetimeFigureOut">
              <a:rPr lang="en-GB" smtClean="0"/>
              <a:t>22/05/2019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345671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88330B-7ED9-4AC8-8F35-8D9BBD119BCF}" type="datetimeFigureOut">
              <a:rPr lang="en-GB" smtClean="0"/>
              <a:t>22/05/2019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1552431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88330B-7ED9-4AC8-8F35-8D9BBD119BCF}" type="datetimeFigureOut">
              <a:rPr lang="en-GB" smtClean="0"/>
              <a:t>22/05/2019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341793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8330B-7ED9-4AC8-8F35-8D9BBD119BCF}" type="datetimeFigureOut">
              <a:rPr lang="en-GB" smtClean="0"/>
              <a:t>22/05/2019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27472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088330B-7ED9-4AC8-8F35-8D9BBD119BCF}" type="datetimeFigureOut">
              <a:rPr lang="en-GB" smtClean="0"/>
              <a:t>22/05/2019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177162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088330B-7ED9-4AC8-8F35-8D9BBD119BCF}" type="datetimeFigureOut">
              <a:rPr lang="en-GB" smtClean="0"/>
              <a:t>22/05/2019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86F647-3EAC-46A4-9809-FC080DE40F03}" type="slidenum">
              <a:rPr lang="en-GB" smtClean="0"/>
              <a:t>‹#›</a:t>
            </a:fld>
            <a:endParaRPr lang="en-GB"/>
          </a:p>
        </p:txBody>
      </p:sp>
    </p:spTree>
    <p:extLst>
      <p:ext uri="{BB962C8B-B14F-4D97-AF65-F5344CB8AC3E}">
        <p14:creationId xmlns:p14="http://schemas.microsoft.com/office/powerpoint/2010/main" val="108280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088330B-7ED9-4AC8-8F35-8D9BBD119BCF}" type="datetimeFigureOut">
              <a:rPr lang="en-GB" smtClean="0"/>
              <a:t>22/05/2019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86F647-3EAC-46A4-9809-FC080DE40F03}" type="slidenum">
              <a:rPr lang="en-GB" smtClean="0"/>
              <a:t>‹#›</a:t>
            </a:fld>
            <a:endParaRPr lang="en-GB"/>
          </a:p>
        </p:txBody>
      </p:sp>
    </p:spTree>
    <p:extLst>
      <p:ext uri="{BB962C8B-B14F-4D97-AF65-F5344CB8AC3E}">
        <p14:creationId xmlns:p14="http://schemas.microsoft.com/office/powerpoint/2010/main" val="940839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717" y="6207379"/>
            <a:ext cx="3256886" cy="1408078"/>
          </a:xfrm>
          <a:prstGeom prst="rect">
            <a:avLst/>
          </a:prstGeom>
          <a:noFill/>
          <a:ln>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b="1" u="sng" dirty="0">
                <a:solidFill>
                  <a:srgbClr val="7030A0"/>
                </a:solidFill>
                <a:latin typeface="Lucida Calligraphy" panose="03010101010101010101" pitchFamily="66" charset="0"/>
                <a:cs typeface="Arial"/>
              </a:rPr>
              <a:t>ART</a:t>
            </a:r>
          </a:p>
          <a:p>
            <a:pPr algn="just"/>
            <a:r>
              <a:rPr lang="en-GB" sz="1050" b="1" dirty="0">
                <a:solidFill>
                  <a:srgbClr val="7030A0"/>
                </a:solidFill>
                <a:latin typeface="Lucida Calligraphy" panose="03010101010101010101" pitchFamily="66" charset="0"/>
                <a:cs typeface="Arial"/>
              </a:rPr>
              <a:t>As </a:t>
            </a:r>
            <a:r>
              <a:rPr lang="en-GB" sz="1050" b="1" dirty="0" smtClean="0">
                <a:solidFill>
                  <a:srgbClr val="7030A0"/>
                </a:solidFill>
                <a:latin typeface="Lucida Calligraphy" panose="03010101010101010101" pitchFamily="66" charset="0"/>
                <a:cs typeface="Arial"/>
              </a:rPr>
              <a:t>Artists</a:t>
            </a:r>
            <a:r>
              <a:rPr lang="en-GB" sz="1050" b="1" dirty="0">
                <a:solidFill>
                  <a:srgbClr val="7030A0"/>
                </a:solidFill>
                <a:latin typeface="Lucida Calligraphy" panose="03010101010101010101" pitchFamily="66" charset="0"/>
                <a:cs typeface="Arial"/>
              </a:rPr>
              <a:t>, </a:t>
            </a:r>
            <a:r>
              <a:rPr lang="en-GB" sz="1050" dirty="0">
                <a:latin typeface="Lucida Calligraphy" panose="03010101010101010101" pitchFamily="66" charset="0"/>
                <a:cs typeface="Arial"/>
              </a:rPr>
              <a:t>we </a:t>
            </a:r>
            <a:r>
              <a:rPr lang="en-GB" sz="1050" dirty="0" smtClean="0">
                <a:latin typeface="Lucida Calligraphy" panose="03010101010101010101" pitchFamily="66" charset="0"/>
                <a:cs typeface="Arial"/>
              </a:rPr>
              <a:t>will looking at the work of Colin Thompson and his illustration work on fictional castles.  We will use his pieces as inspiration to sketch our own and developing our 3D drawing skills as well as continuing to build on our prior knowledge of shading.  </a:t>
            </a:r>
            <a:endParaRPr lang="en-GB" sz="1050" dirty="0">
              <a:latin typeface="Lucida Calligraphy" panose="03010101010101010101" pitchFamily="66" charset="0"/>
              <a:cs typeface="Arial"/>
            </a:endParaRPr>
          </a:p>
        </p:txBody>
      </p:sp>
      <p:sp>
        <p:nvSpPr>
          <p:cNvPr id="5" name="TextBox 4"/>
          <p:cNvSpPr txBox="1"/>
          <p:nvPr/>
        </p:nvSpPr>
        <p:spPr>
          <a:xfrm>
            <a:off x="3379967" y="7025899"/>
            <a:ext cx="3390322" cy="1569660"/>
          </a:xfrm>
          <a:prstGeom prst="rect">
            <a:avLst/>
          </a:prstGeom>
          <a:noFill/>
          <a:ln>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200" b="1" u="sng" dirty="0">
                <a:solidFill>
                  <a:srgbClr val="7030A0"/>
                </a:solidFill>
                <a:latin typeface="Lucida Calligraphy" panose="03010101010101010101" pitchFamily="66" charset="0"/>
                <a:cs typeface="Arial"/>
              </a:rPr>
              <a:t>SCIENCE</a:t>
            </a:r>
          </a:p>
          <a:p>
            <a:pPr algn="just"/>
            <a:r>
              <a:rPr lang="en-GB" altLang="en-US" sz="1050" b="1" dirty="0">
                <a:solidFill>
                  <a:srgbClr val="7030A0"/>
                </a:solidFill>
                <a:latin typeface="Lucida Calligraphy" panose="03010101010101010101" pitchFamily="66" charset="0"/>
                <a:cs typeface="Arial"/>
              </a:rPr>
              <a:t>As Scientists, </a:t>
            </a:r>
            <a:r>
              <a:rPr lang="en-GB" altLang="en-US" sz="1050" dirty="0" smtClean="0">
                <a:latin typeface="Lucida Calligraphy" panose="03010101010101010101" pitchFamily="66" charset="0"/>
                <a:cs typeface="Arial"/>
              </a:rPr>
              <a:t>we will be exploring animals and the metamorphic changes that they go through.  We will learn about the </a:t>
            </a:r>
            <a:r>
              <a:rPr lang="en-GB" altLang="en-US" sz="1050" smtClean="0">
                <a:latin typeface="Lucida Calligraphy" panose="03010101010101010101" pitchFamily="66" charset="0"/>
                <a:cs typeface="Arial"/>
              </a:rPr>
              <a:t>lifecycles of </a:t>
            </a:r>
            <a:r>
              <a:rPr lang="en-GB" altLang="en-US" sz="1050" dirty="0" smtClean="0">
                <a:latin typeface="Lucida Calligraphy" panose="03010101010101010101" pitchFamily="66" charset="0"/>
                <a:cs typeface="Arial"/>
              </a:rPr>
              <a:t>different groups of animals and compare these to one another.  We will begin to conclude why we believe them to be different and the impact this has on the different animal groups.  </a:t>
            </a:r>
            <a:endParaRPr lang="en-GB" altLang="en-US" sz="1050" dirty="0">
              <a:latin typeface="Lucida Calligraphy" panose="03010101010101010101" pitchFamily="66" charset="0"/>
              <a:cs typeface="Arial"/>
            </a:endParaRPr>
          </a:p>
        </p:txBody>
      </p:sp>
      <p:sp>
        <p:nvSpPr>
          <p:cNvPr id="6" name="TextBox 5"/>
          <p:cNvSpPr txBox="1"/>
          <p:nvPr/>
        </p:nvSpPr>
        <p:spPr>
          <a:xfrm>
            <a:off x="3379967" y="4553877"/>
            <a:ext cx="3390322" cy="1084912"/>
          </a:xfrm>
          <a:prstGeom prst="rect">
            <a:avLst/>
          </a:prstGeom>
          <a:noFill/>
          <a:ln>
            <a:solidFill>
              <a:srgbClr val="FF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200" b="1" u="sng" dirty="0" smtClean="0">
                <a:solidFill>
                  <a:srgbClr val="FF00FF"/>
                </a:solidFill>
                <a:latin typeface="Lucida Calligraphy" panose="03010101010101010101" pitchFamily="66" charset="0"/>
                <a:cs typeface="Arial"/>
              </a:rPr>
              <a:t>P.E (Wednesday)</a:t>
            </a:r>
          </a:p>
          <a:p>
            <a:pPr lvl="0" algn="just"/>
            <a:r>
              <a:rPr lang="en-GB" sz="1050" b="1" dirty="0" smtClean="0">
                <a:solidFill>
                  <a:srgbClr val="FF00FF"/>
                </a:solidFill>
                <a:latin typeface="Lucida Calligraphy" panose="03010101010101010101" pitchFamily="66" charset="0"/>
                <a:cs typeface="Arial"/>
              </a:rPr>
              <a:t>As Athletes,</a:t>
            </a:r>
            <a:r>
              <a:rPr lang="en-GB" sz="1050" dirty="0" smtClean="0">
                <a:solidFill>
                  <a:srgbClr val="FF00FF"/>
                </a:solidFill>
                <a:latin typeface="Lucida Calligraphy" panose="03010101010101010101" pitchFamily="66" charset="0"/>
                <a:cs typeface="Arial"/>
              </a:rPr>
              <a:t> </a:t>
            </a:r>
            <a:r>
              <a:rPr lang="en-GB" sz="1050" dirty="0" smtClean="0">
                <a:solidFill>
                  <a:prstClr val="black"/>
                </a:solidFill>
                <a:latin typeface="Lucida Calligraphy" panose="03010101010101010101" pitchFamily="66" charset="0"/>
                <a:cs typeface="Arial"/>
              </a:rPr>
              <a:t>we will be developing our athletic skills.  We will be developing our techniques in different sports and thinking about ways in which we can improve. </a:t>
            </a:r>
            <a:r>
              <a:rPr lang="en-GB" sz="1050" b="1" dirty="0" smtClean="0">
                <a:solidFill>
                  <a:prstClr val="black"/>
                </a:solidFill>
                <a:latin typeface="Lucida Calligraphy" panose="03010101010101010101" pitchFamily="66" charset="0"/>
                <a:cs typeface="Arial"/>
              </a:rPr>
              <a:t>Please </a:t>
            </a:r>
            <a:r>
              <a:rPr lang="en-GB" sz="1050" b="1" dirty="0">
                <a:solidFill>
                  <a:prstClr val="black"/>
                </a:solidFill>
                <a:latin typeface="Lucida Calligraphy" panose="03010101010101010101" pitchFamily="66" charset="0"/>
                <a:cs typeface="Arial"/>
              </a:rPr>
              <a:t>ensure that your child has a full PE </a:t>
            </a:r>
            <a:r>
              <a:rPr lang="en-GB" sz="1050" b="1" dirty="0" smtClean="0">
                <a:solidFill>
                  <a:prstClr val="black"/>
                </a:solidFill>
                <a:latin typeface="Lucida Calligraphy" panose="03010101010101010101" pitchFamily="66" charset="0"/>
                <a:cs typeface="Arial"/>
              </a:rPr>
              <a:t>kit. </a:t>
            </a:r>
            <a:endParaRPr lang="en-GB" sz="1050" b="1" dirty="0">
              <a:solidFill>
                <a:prstClr val="black"/>
              </a:solidFill>
              <a:latin typeface="Lucida Calligraphy" panose="03010101010101010101" pitchFamily="66" charset="0"/>
              <a:cs typeface="Arial"/>
            </a:endParaRPr>
          </a:p>
        </p:txBody>
      </p:sp>
      <p:sp>
        <p:nvSpPr>
          <p:cNvPr id="7" name="TextBox 6"/>
          <p:cNvSpPr txBox="1"/>
          <p:nvPr/>
        </p:nvSpPr>
        <p:spPr>
          <a:xfrm>
            <a:off x="3463656" y="807026"/>
            <a:ext cx="3306633" cy="2539157"/>
          </a:xfrm>
          <a:prstGeom prst="rect">
            <a:avLst/>
          </a:prstGeom>
          <a:noFill/>
          <a:ln>
            <a:solidFill>
              <a:srgbClr val="7030A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1200" b="1" u="sng" dirty="0" smtClean="0">
                <a:solidFill>
                  <a:srgbClr val="7030A0"/>
                </a:solidFill>
                <a:latin typeface="Lucida Calligraphy" panose="03010101010101010101" pitchFamily="66" charset="0"/>
                <a:cs typeface="Arial"/>
              </a:rPr>
              <a:t>MATHEMATICS</a:t>
            </a:r>
            <a:endParaRPr lang="en-GB" sz="1200" b="1" u="sng" dirty="0">
              <a:solidFill>
                <a:srgbClr val="7030A0"/>
              </a:solidFill>
              <a:latin typeface="Lucida Calligraphy" panose="03010101010101010101" pitchFamily="66" charset="0"/>
              <a:cs typeface="Arial"/>
            </a:endParaRPr>
          </a:p>
          <a:p>
            <a:pPr algn="just"/>
            <a:r>
              <a:rPr lang="en-GB" sz="1050" b="1" dirty="0">
                <a:solidFill>
                  <a:srgbClr val="7030A0"/>
                </a:solidFill>
                <a:latin typeface="Lucida Calligraphy" panose="03010101010101010101" pitchFamily="66" charset="0"/>
                <a:cs typeface="Arial"/>
              </a:rPr>
              <a:t>As M</a:t>
            </a:r>
            <a:r>
              <a:rPr lang="en-GB" sz="1050" b="1" dirty="0" smtClean="0">
                <a:solidFill>
                  <a:srgbClr val="7030A0"/>
                </a:solidFill>
                <a:latin typeface="Lucida Calligraphy" panose="03010101010101010101" pitchFamily="66" charset="0"/>
                <a:cs typeface="Arial"/>
              </a:rPr>
              <a:t>athematicians</a:t>
            </a:r>
            <a:r>
              <a:rPr lang="en-GB" sz="1050" dirty="0">
                <a:solidFill>
                  <a:srgbClr val="7030A0"/>
                </a:solidFill>
                <a:latin typeface="Lucida Calligraphy" panose="03010101010101010101" pitchFamily="66" charset="0"/>
                <a:cs typeface="Arial"/>
              </a:rPr>
              <a:t>, </a:t>
            </a:r>
            <a:r>
              <a:rPr lang="en-GB" sz="1050" dirty="0" smtClean="0">
                <a:latin typeface="Lucida Calligraphy" panose="03010101010101010101" pitchFamily="66" charset="0"/>
                <a:cs typeface="Arial"/>
              </a:rPr>
              <a:t>we will be learning about fractions and decimals and the relationship between them.  We will continue to develop our knowledge around what a fraction is and how to calculate using them. We will also use our calculation skills to add, subtract and multiply decimal numbers in a range of different contexts such as measurement and money. Linked to our topic on castles and knights, we will look at calculating the area and perimeter of given shapes and use these skills to design castles and settlement plots for our kingdoms.  </a:t>
            </a:r>
            <a:endParaRPr lang="en-GB" sz="1050" dirty="0">
              <a:latin typeface="Lucida Calligraphy" panose="03010101010101010101" pitchFamily="66" charset="0"/>
              <a:cs typeface="Arial"/>
            </a:endParaRPr>
          </a:p>
        </p:txBody>
      </p:sp>
      <p:sp>
        <p:nvSpPr>
          <p:cNvPr id="8" name="TextBox 7"/>
          <p:cNvSpPr txBox="1"/>
          <p:nvPr/>
        </p:nvSpPr>
        <p:spPr>
          <a:xfrm>
            <a:off x="52717" y="806948"/>
            <a:ext cx="3332720" cy="2539157"/>
          </a:xfrm>
          <a:prstGeom prst="rect">
            <a:avLst/>
          </a:prstGeom>
          <a:noFill/>
          <a:ln>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b="1" u="sng" dirty="0" smtClean="0">
                <a:solidFill>
                  <a:srgbClr val="7030A0"/>
                </a:solidFill>
                <a:latin typeface="Lucida Calligraphy" panose="03010101010101010101" pitchFamily="66" charset="0"/>
                <a:cs typeface="Arial"/>
              </a:rPr>
              <a:t>WRITING</a:t>
            </a:r>
            <a:endParaRPr lang="en-GB" sz="1200" b="1" u="sng" dirty="0">
              <a:solidFill>
                <a:srgbClr val="7030A0"/>
              </a:solidFill>
              <a:latin typeface="Lucida Calligraphy" panose="03010101010101010101" pitchFamily="66" charset="0"/>
              <a:cs typeface="Arial"/>
            </a:endParaRPr>
          </a:p>
          <a:p>
            <a:pPr algn="just"/>
            <a:r>
              <a:rPr lang="en-GB" sz="1050" b="1" dirty="0" smtClean="0">
                <a:solidFill>
                  <a:srgbClr val="7030A0"/>
                </a:solidFill>
                <a:latin typeface="Lucida Calligraphy" panose="03010101010101010101" pitchFamily="66" charset="0"/>
                <a:cs typeface="Arial"/>
              </a:rPr>
              <a:t>As Writers</a:t>
            </a:r>
            <a:r>
              <a:rPr lang="en-GB" sz="1050" dirty="0" smtClean="0">
                <a:solidFill>
                  <a:srgbClr val="7030A0"/>
                </a:solidFill>
                <a:latin typeface="Lucida Calligraphy" panose="03010101010101010101" pitchFamily="66" charset="0"/>
                <a:cs typeface="Arial"/>
              </a:rPr>
              <a:t>, </a:t>
            </a:r>
            <a:r>
              <a:rPr lang="en-GB" sz="1050" dirty="0" smtClean="0">
                <a:latin typeface="Lucida Calligraphy" panose="03010101010101010101" pitchFamily="66" charset="0"/>
                <a:cs typeface="Arial"/>
              </a:rPr>
              <a:t>we will be completing work using to ‘The Snow Dragon’ by Vivian French and ‘Arthur and the Golden Rope’ by Joe Todd Stanton as a stimulus. This term we will be exploring different persuasive techniques and applying these to a range of different contexts that we may use in everyday life. </a:t>
            </a:r>
            <a:r>
              <a:rPr lang="en-GB" sz="1050" dirty="0" smtClean="0">
                <a:latin typeface="Lucida Calligraphy" panose="03010101010101010101" pitchFamily="66" charset="0"/>
              </a:rPr>
              <a:t>Alongside this, we will also be continuing to develop our narrative skills as we work on building or character development within a more mature story plot.  Throughout both of these units we will also be focusing on our self-editing skills and how we revise our work to make it better.   </a:t>
            </a:r>
            <a:endParaRPr lang="en-GB" sz="1050" dirty="0">
              <a:latin typeface="Lucida Calligraphy" panose="03010101010101010101" pitchFamily="66" charset="0"/>
            </a:endParaRPr>
          </a:p>
        </p:txBody>
      </p:sp>
      <p:sp>
        <p:nvSpPr>
          <p:cNvPr id="9" name="TextBox 8"/>
          <p:cNvSpPr txBox="1"/>
          <p:nvPr/>
        </p:nvSpPr>
        <p:spPr>
          <a:xfrm>
            <a:off x="52717" y="4553877"/>
            <a:ext cx="3256886" cy="1569660"/>
          </a:xfrm>
          <a:prstGeom prst="rect">
            <a:avLst/>
          </a:prstGeom>
          <a:noFill/>
          <a:ln>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200" b="1" u="sng" dirty="0">
                <a:solidFill>
                  <a:srgbClr val="7030A0"/>
                </a:solidFill>
                <a:latin typeface="Lucida Calligraphy" panose="03010101010101010101" pitchFamily="66" charset="0"/>
                <a:cs typeface="Arial"/>
              </a:rPr>
              <a:t>HISTORY</a:t>
            </a:r>
          </a:p>
          <a:p>
            <a:pPr algn="just"/>
            <a:r>
              <a:rPr lang="en-GB" altLang="en-US" sz="1050" b="1" dirty="0">
                <a:solidFill>
                  <a:srgbClr val="7030A0"/>
                </a:solidFill>
                <a:latin typeface="Lucida Calligraphy" panose="03010101010101010101" pitchFamily="66" charset="0"/>
                <a:cs typeface="Arial"/>
              </a:rPr>
              <a:t>As Historians</a:t>
            </a:r>
            <a:r>
              <a:rPr lang="en-GB" altLang="en-US" sz="1050" dirty="0">
                <a:solidFill>
                  <a:srgbClr val="7030A0"/>
                </a:solidFill>
                <a:latin typeface="Lucida Calligraphy" panose="03010101010101010101" pitchFamily="66" charset="0"/>
                <a:cs typeface="Arial"/>
              </a:rPr>
              <a:t>, </a:t>
            </a:r>
            <a:r>
              <a:rPr lang="en-GB" altLang="en-US" sz="1050" dirty="0">
                <a:latin typeface="Lucida Calligraphy" panose="03010101010101010101" pitchFamily="66" charset="0"/>
                <a:cs typeface="Arial"/>
              </a:rPr>
              <a:t>we shall be </a:t>
            </a:r>
            <a:r>
              <a:rPr lang="en-GB" altLang="en-US" sz="1050" dirty="0" smtClean="0">
                <a:latin typeface="Lucida Calligraphy" panose="03010101010101010101" pitchFamily="66" charset="0"/>
                <a:cs typeface="Arial"/>
              </a:rPr>
              <a:t>exploring the Medieval era with a particular focus this term on Castles.  We will explore the different features of castles including successful ways to defend and attack them as well as understanding more about what life would have been like to live in a castle in Medieval times. </a:t>
            </a:r>
            <a:endParaRPr lang="en-GB" altLang="en-US" sz="1050" dirty="0">
              <a:latin typeface="Lucida Calligraphy" panose="03010101010101010101" pitchFamily="66" charset="0"/>
              <a:cs typeface="Arial"/>
            </a:endParaRPr>
          </a:p>
        </p:txBody>
      </p:sp>
      <p:sp>
        <p:nvSpPr>
          <p:cNvPr id="10" name="TextBox 9"/>
          <p:cNvSpPr txBox="1"/>
          <p:nvPr/>
        </p:nvSpPr>
        <p:spPr>
          <a:xfrm>
            <a:off x="3379968" y="5703579"/>
            <a:ext cx="3390322" cy="1246495"/>
          </a:xfrm>
          <a:prstGeom prst="rect">
            <a:avLst/>
          </a:prstGeom>
          <a:noFill/>
          <a:ln>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200" b="1" u="sng" dirty="0">
                <a:solidFill>
                  <a:srgbClr val="7030A0"/>
                </a:solidFill>
                <a:latin typeface="Lucida Calligraphy" panose="03010101010101010101" pitchFamily="66" charset="0"/>
                <a:cs typeface="Arial"/>
              </a:rPr>
              <a:t>GEOGRAPHY</a:t>
            </a:r>
          </a:p>
          <a:p>
            <a:pPr algn="just"/>
            <a:r>
              <a:rPr lang="en-GB" altLang="en-US" sz="1050" b="1" dirty="0">
                <a:solidFill>
                  <a:srgbClr val="7030A0"/>
                </a:solidFill>
                <a:latin typeface="Lucida Calligraphy" panose="03010101010101010101" pitchFamily="66" charset="0"/>
                <a:cs typeface="Arial"/>
              </a:rPr>
              <a:t>As Geographers, </a:t>
            </a:r>
            <a:r>
              <a:rPr lang="en-GB" altLang="en-US" sz="1050" dirty="0">
                <a:latin typeface="Lucida Calligraphy" panose="03010101010101010101" pitchFamily="66" charset="0"/>
                <a:cs typeface="Arial"/>
              </a:rPr>
              <a:t>we will learn </a:t>
            </a:r>
            <a:r>
              <a:rPr lang="en-GB" altLang="en-US" sz="1050" dirty="0" smtClean="0">
                <a:latin typeface="Lucida Calligraphy" panose="03010101010101010101" pitchFamily="66" charset="0"/>
                <a:cs typeface="Arial"/>
              </a:rPr>
              <a:t>about maps and the grid references used on them.  As our confidence builds around using 4-figure grid references, we will begin to design our own maps linked to our topic and locate information using the references given. </a:t>
            </a:r>
            <a:endParaRPr lang="en-GB" altLang="en-US" sz="1050" dirty="0">
              <a:latin typeface="Lucida Calligraphy" panose="03010101010101010101" pitchFamily="66" charset="0"/>
              <a:cs typeface="Arial"/>
            </a:endParaRPr>
          </a:p>
        </p:txBody>
      </p:sp>
      <p:sp>
        <p:nvSpPr>
          <p:cNvPr id="11" name="TextBox 10"/>
          <p:cNvSpPr txBox="1"/>
          <p:nvPr/>
        </p:nvSpPr>
        <p:spPr>
          <a:xfrm>
            <a:off x="43968" y="7699299"/>
            <a:ext cx="3265635" cy="923330"/>
          </a:xfrm>
          <a:prstGeom prst="rect">
            <a:avLst/>
          </a:prstGeom>
          <a:noFill/>
          <a:ln>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b="1" u="sng" dirty="0" smtClean="0">
                <a:solidFill>
                  <a:srgbClr val="7030A0"/>
                </a:solidFill>
                <a:latin typeface="Lucida Calligraphy" panose="03010101010101010101" pitchFamily="66" charset="0"/>
                <a:cs typeface="Arial"/>
              </a:rPr>
              <a:t>Music</a:t>
            </a:r>
            <a:endParaRPr lang="en-GB" sz="1200" b="1" u="sng" dirty="0">
              <a:solidFill>
                <a:srgbClr val="7030A0"/>
              </a:solidFill>
              <a:latin typeface="Lucida Calligraphy" panose="03010101010101010101" pitchFamily="66" charset="0"/>
              <a:cs typeface="Arial"/>
            </a:endParaRPr>
          </a:p>
          <a:p>
            <a:pPr algn="just"/>
            <a:r>
              <a:rPr lang="en-GB" sz="1050" b="1" dirty="0">
                <a:solidFill>
                  <a:srgbClr val="7030A0"/>
                </a:solidFill>
                <a:latin typeface="Lucida Calligraphy" panose="03010101010101010101" pitchFamily="66" charset="0"/>
                <a:cs typeface="Arial"/>
              </a:rPr>
              <a:t>As </a:t>
            </a:r>
            <a:r>
              <a:rPr lang="en-GB" sz="1050" b="1" dirty="0" smtClean="0">
                <a:solidFill>
                  <a:srgbClr val="7030A0"/>
                </a:solidFill>
                <a:latin typeface="Lucida Calligraphy" panose="03010101010101010101" pitchFamily="66" charset="0"/>
                <a:cs typeface="Arial"/>
              </a:rPr>
              <a:t>musicians</a:t>
            </a:r>
            <a:r>
              <a:rPr lang="en-GB" sz="1050" dirty="0" smtClean="0">
                <a:solidFill>
                  <a:srgbClr val="7030A0"/>
                </a:solidFill>
                <a:latin typeface="Lucida Calligraphy" panose="03010101010101010101" pitchFamily="66" charset="0"/>
                <a:cs typeface="Arial"/>
              </a:rPr>
              <a:t>, </a:t>
            </a:r>
            <a:r>
              <a:rPr lang="en-GB" sz="1050" dirty="0">
                <a:latin typeface="Lucida Calligraphy" panose="03010101010101010101" pitchFamily="66" charset="0"/>
                <a:cs typeface="Arial"/>
              </a:rPr>
              <a:t>we will be </a:t>
            </a:r>
            <a:r>
              <a:rPr lang="en-GB" sz="1050" dirty="0" smtClean="0">
                <a:latin typeface="Lucida Calligraphy" panose="03010101010101010101" pitchFamily="66" charset="0"/>
                <a:cs typeface="Arial"/>
              </a:rPr>
              <a:t>learning, as a class, to play the J-Sax.  We will learning how to read music and play as part of a wood wind </a:t>
            </a:r>
            <a:r>
              <a:rPr lang="en-GB" sz="1050" dirty="0">
                <a:latin typeface="Lucida Calligraphy" panose="03010101010101010101" pitchFamily="66" charset="0"/>
                <a:cs typeface="Arial"/>
              </a:rPr>
              <a:t>o</a:t>
            </a:r>
            <a:r>
              <a:rPr lang="en-GB" sz="1050" dirty="0" smtClean="0">
                <a:latin typeface="Lucida Calligraphy" panose="03010101010101010101" pitchFamily="66" charset="0"/>
                <a:cs typeface="Arial"/>
              </a:rPr>
              <a:t>rchestra. </a:t>
            </a:r>
            <a:endParaRPr lang="en-GB" sz="1050" dirty="0">
              <a:latin typeface="Lucida Calligraphy" panose="03010101010101010101" pitchFamily="66" charset="0"/>
              <a:cs typeface="Arial"/>
            </a:endParaRPr>
          </a:p>
        </p:txBody>
      </p:sp>
      <p:sp>
        <p:nvSpPr>
          <p:cNvPr id="12" name="TextBox 11"/>
          <p:cNvSpPr txBox="1"/>
          <p:nvPr/>
        </p:nvSpPr>
        <p:spPr>
          <a:xfrm>
            <a:off x="1917" y="7224"/>
            <a:ext cx="6858000" cy="523220"/>
          </a:xfrm>
          <a:prstGeom prst="rect">
            <a:avLst/>
          </a:prstGeom>
          <a:noFill/>
        </p:spPr>
        <p:txBody>
          <a:bodyPr wrap="square" rtlCol="0">
            <a:spAutoFit/>
          </a:bodyPr>
          <a:lstStyle/>
          <a:p>
            <a:pPr algn="ctr"/>
            <a:r>
              <a:rPr lang="en-GB" sz="2800" b="1" dirty="0" smtClean="0">
                <a:ln>
                  <a:solidFill>
                    <a:sysClr val="windowText" lastClr="000000"/>
                  </a:solidFill>
                </a:ln>
                <a:solidFill>
                  <a:srgbClr val="7030A0"/>
                </a:solidFill>
                <a:latin typeface="Harlow Solid Italic" panose="04030604020F02020D02" pitchFamily="82" charset="0"/>
              </a:rPr>
              <a:t>W</a:t>
            </a:r>
            <a:r>
              <a:rPr lang="en-GB" sz="2800" b="1" dirty="0" smtClean="0">
                <a:ln>
                  <a:solidFill>
                    <a:sysClr val="windowText" lastClr="000000"/>
                  </a:solidFill>
                </a:ln>
                <a:solidFill>
                  <a:srgbClr val="FF00FF"/>
                </a:solidFill>
                <a:latin typeface="Harlow Solid Italic" panose="04030604020F02020D02" pitchFamily="82" charset="0"/>
              </a:rPr>
              <a:t>h</a:t>
            </a:r>
            <a:r>
              <a:rPr lang="en-GB" sz="2800" b="1" dirty="0" smtClean="0">
                <a:ln>
                  <a:solidFill>
                    <a:sysClr val="windowText" lastClr="000000"/>
                  </a:solidFill>
                </a:ln>
                <a:solidFill>
                  <a:srgbClr val="7030A0"/>
                </a:solidFill>
                <a:latin typeface="Harlow Solid Italic" panose="04030604020F02020D02" pitchFamily="82" charset="0"/>
              </a:rPr>
              <a:t>a</a:t>
            </a:r>
            <a:r>
              <a:rPr lang="en-GB" sz="2800" b="1" dirty="0" smtClean="0">
                <a:ln>
                  <a:solidFill>
                    <a:sysClr val="windowText" lastClr="000000"/>
                  </a:solidFill>
                </a:ln>
                <a:solidFill>
                  <a:srgbClr val="FF00FF"/>
                </a:solidFill>
                <a:latin typeface="Harlow Solid Italic" panose="04030604020F02020D02" pitchFamily="82" charset="0"/>
              </a:rPr>
              <a:t>t</a:t>
            </a:r>
            <a:r>
              <a:rPr lang="en-GB" sz="2800" b="1" dirty="0" smtClean="0">
                <a:ln>
                  <a:solidFill>
                    <a:sysClr val="windowText" lastClr="000000"/>
                  </a:solidFill>
                </a:ln>
                <a:solidFill>
                  <a:srgbClr val="7030A0"/>
                </a:solidFill>
                <a:latin typeface="Harlow Solid Italic" panose="04030604020F02020D02" pitchFamily="82" charset="0"/>
              </a:rPr>
              <a:t> a </a:t>
            </a:r>
            <a:r>
              <a:rPr lang="en-GB" sz="2800" b="1" dirty="0" smtClean="0">
                <a:ln>
                  <a:solidFill>
                    <a:sysClr val="windowText" lastClr="000000"/>
                  </a:solidFill>
                </a:ln>
                <a:solidFill>
                  <a:srgbClr val="FF00FF"/>
                </a:solidFill>
                <a:latin typeface="Harlow Solid Italic" panose="04030604020F02020D02" pitchFamily="82" charset="0"/>
              </a:rPr>
              <a:t>K</a:t>
            </a:r>
            <a:r>
              <a:rPr lang="en-GB" sz="2800" b="1" dirty="0" smtClean="0">
                <a:ln>
                  <a:solidFill>
                    <a:sysClr val="windowText" lastClr="000000"/>
                  </a:solidFill>
                </a:ln>
                <a:solidFill>
                  <a:srgbClr val="7030A0"/>
                </a:solidFill>
                <a:latin typeface="Harlow Solid Italic" panose="04030604020F02020D02" pitchFamily="82" charset="0"/>
              </a:rPr>
              <a:t>n</a:t>
            </a:r>
            <a:r>
              <a:rPr lang="en-GB" sz="2800" b="1" dirty="0" smtClean="0">
                <a:ln>
                  <a:solidFill>
                    <a:sysClr val="windowText" lastClr="000000"/>
                  </a:solidFill>
                </a:ln>
                <a:solidFill>
                  <a:srgbClr val="FF00FF"/>
                </a:solidFill>
                <a:latin typeface="Harlow Solid Italic" panose="04030604020F02020D02" pitchFamily="82" charset="0"/>
              </a:rPr>
              <a:t>i</a:t>
            </a:r>
            <a:r>
              <a:rPr lang="en-GB" sz="2800" b="1" dirty="0" smtClean="0">
                <a:ln>
                  <a:solidFill>
                    <a:sysClr val="windowText" lastClr="000000"/>
                  </a:solidFill>
                </a:ln>
                <a:solidFill>
                  <a:srgbClr val="7030A0"/>
                </a:solidFill>
                <a:latin typeface="Harlow Solid Italic" panose="04030604020F02020D02" pitchFamily="82" charset="0"/>
              </a:rPr>
              <a:t>g</a:t>
            </a:r>
            <a:r>
              <a:rPr lang="en-GB" sz="2800" b="1" dirty="0" smtClean="0">
                <a:ln>
                  <a:solidFill>
                    <a:sysClr val="windowText" lastClr="000000"/>
                  </a:solidFill>
                </a:ln>
                <a:solidFill>
                  <a:srgbClr val="FF00FF"/>
                </a:solidFill>
                <a:latin typeface="Harlow Solid Italic" panose="04030604020F02020D02" pitchFamily="82" charset="0"/>
              </a:rPr>
              <a:t>h</a:t>
            </a:r>
            <a:r>
              <a:rPr lang="en-GB" sz="2800" b="1" dirty="0" smtClean="0">
                <a:ln>
                  <a:solidFill>
                    <a:sysClr val="windowText" lastClr="000000"/>
                  </a:solidFill>
                </a:ln>
                <a:solidFill>
                  <a:srgbClr val="7030A0"/>
                </a:solidFill>
                <a:latin typeface="Harlow Solid Italic" panose="04030604020F02020D02" pitchFamily="82" charset="0"/>
              </a:rPr>
              <a:t>t</a:t>
            </a:r>
            <a:r>
              <a:rPr lang="en-GB" sz="2800" b="1" dirty="0" smtClean="0">
                <a:ln>
                  <a:solidFill>
                    <a:sysClr val="windowText" lastClr="000000"/>
                  </a:solidFill>
                </a:ln>
                <a:solidFill>
                  <a:srgbClr val="FF00FF"/>
                </a:solidFill>
                <a:latin typeface="Harlow Solid Italic" panose="04030604020F02020D02" pitchFamily="82" charset="0"/>
              </a:rPr>
              <a:t>!</a:t>
            </a:r>
            <a:endParaRPr lang="en-GB" sz="3200" b="1" dirty="0">
              <a:ln>
                <a:solidFill>
                  <a:sysClr val="windowText" lastClr="000000"/>
                </a:solidFill>
              </a:ln>
              <a:solidFill>
                <a:srgbClr val="FF00FF"/>
              </a:solidFill>
              <a:latin typeface="Harlow Solid Italic" panose="04030604020F02020D02" pitchFamily="82" charset="0"/>
            </a:endParaRPr>
          </a:p>
        </p:txBody>
      </p:sp>
      <p:sp>
        <p:nvSpPr>
          <p:cNvPr id="13" name="TextBox 12"/>
          <p:cNvSpPr txBox="1"/>
          <p:nvPr/>
        </p:nvSpPr>
        <p:spPr>
          <a:xfrm>
            <a:off x="77879" y="8706525"/>
            <a:ext cx="6666772" cy="600164"/>
          </a:xfrm>
          <a:prstGeom prst="rect">
            <a:avLst/>
          </a:prstGeom>
          <a:noFill/>
          <a:ln>
            <a:solidFill>
              <a:srgbClr val="FF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200" b="1" u="sng" dirty="0">
                <a:solidFill>
                  <a:srgbClr val="FF00FF"/>
                </a:solidFill>
                <a:latin typeface="Lucida Calligraphy" panose="03010101010101010101" pitchFamily="66" charset="0"/>
                <a:cs typeface="Arial"/>
              </a:rPr>
              <a:t>WIDER </a:t>
            </a:r>
            <a:r>
              <a:rPr lang="en-GB" sz="1200" b="1" u="sng" dirty="0" smtClean="0">
                <a:solidFill>
                  <a:srgbClr val="FF00FF"/>
                </a:solidFill>
                <a:latin typeface="Lucida Calligraphy" panose="03010101010101010101" pitchFamily="66" charset="0"/>
                <a:cs typeface="Arial"/>
              </a:rPr>
              <a:t>CURRICULUM</a:t>
            </a:r>
            <a:endParaRPr lang="en-GB" sz="1050" dirty="0" smtClean="0">
              <a:latin typeface="Lucida Calligraphy" panose="03010101010101010101" pitchFamily="66" charset="0"/>
              <a:cs typeface="Arial"/>
            </a:endParaRPr>
          </a:p>
          <a:p>
            <a:pPr lvl="0" algn="ctr"/>
            <a:r>
              <a:rPr lang="en-GB" sz="1050" dirty="0" smtClean="0">
                <a:latin typeface="Lucida Calligraphy" panose="03010101010101010101" pitchFamily="66" charset="0"/>
                <a:cs typeface="Arial"/>
              </a:rPr>
              <a:t>Shakespeare Week (Hamlet) – w/b: 29</a:t>
            </a:r>
            <a:r>
              <a:rPr lang="en-GB" sz="1050" baseline="30000" dirty="0" smtClean="0">
                <a:latin typeface="Lucida Calligraphy" panose="03010101010101010101" pitchFamily="66" charset="0"/>
                <a:cs typeface="Arial"/>
              </a:rPr>
              <a:t>th</a:t>
            </a:r>
            <a:r>
              <a:rPr lang="en-GB" sz="1050" dirty="0" smtClean="0">
                <a:latin typeface="Lucida Calligraphy" panose="03010101010101010101" pitchFamily="66" charset="0"/>
                <a:cs typeface="Arial"/>
              </a:rPr>
              <a:t> April </a:t>
            </a:r>
          </a:p>
          <a:p>
            <a:pPr lvl="0" algn="ctr"/>
            <a:r>
              <a:rPr lang="en-GB" sz="1050" dirty="0" smtClean="0">
                <a:latin typeface="Lucida Calligraphy" panose="03010101010101010101" pitchFamily="66" charset="0"/>
                <a:cs typeface="Arial"/>
              </a:rPr>
              <a:t>Camp 2020 Meeting – Thursday 2</a:t>
            </a:r>
            <a:r>
              <a:rPr lang="en-GB" sz="1050" baseline="30000" dirty="0" smtClean="0">
                <a:latin typeface="Lucida Calligraphy" panose="03010101010101010101" pitchFamily="66" charset="0"/>
                <a:cs typeface="Arial"/>
              </a:rPr>
              <a:t>nd</a:t>
            </a:r>
            <a:r>
              <a:rPr lang="en-GB" sz="1050" dirty="0" smtClean="0">
                <a:latin typeface="Lucida Calligraphy" panose="03010101010101010101" pitchFamily="66" charset="0"/>
                <a:cs typeface="Arial"/>
              </a:rPr>
              <a:t> May @ 4pm</a:t>
            </a:r>
          </a:p>
        </p:txBody>
      </p:sp>
      <p:sp>
        <p:nvSpPr>
          <p:cNvPr id="14" name="TextBox 13"/>
          <p:cNvSpPr txBox="1"/>
          <p:nvPr/>
        </p:nvSpPr>
        <p:spPr>
          <a:xfrm>
            <a:off x="52717" y="3404507"/>
            <a:ext cx="6717572" cy="1084912"/>
          </a:xfrm>
          <a:prstGeom prst="rect">
            <a:avLst/>
          </a:prstGeom>
          <a:noFill/>
          <a:ln>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b="1" u="sng" dirty="0">
                <a:solidFill>
                  <a:srgbClr val="7030A0"/>
                </a:solidFill>
                <a:latin typeface="Lucida Calligraphy" panose="03010101010101010101" pitchFamily="66" charset="0"/>
                <a:cs typeface="Arial"/>
              </a:rPr>
              <a:t>R</a:t>
            </a:r>
            <a:r>
              <a:rPr lang="en-GB" sz="1200" b="1" u="sng" dirty="0" smtClean="0">
                <a:solidFill>
                  <a:srgbClr val="7030A0"/>
                </a:solidFill>
                <a:latin typeface="Lucida Calligraphy" panose="03010101010101010101" pitchFamily="66" charset="0"/>
                <a:cs typeface="Arial"/>
              </a:rPr>
              <a:t>EADING</a:t>
            </a:r>
            <a:endParaRPr lang="en-GB" sz="1200" b="1" u="sng" dirty="0">
              <a:solidFill>
                <a:srgbClr val="7030A0"/>
              </a:solidFill>
              <a:latin typeface="Lucida Calligraphy" panose="03010101010101010101" pitchFamily="66" charset="0"/>
              <a:cs typeface="Arial"/>
            </a:endParaRPr>
          </a:p>
          <a:p>
            <a:pPr algn="just"/>
            <a:r>
              <a:rPr lang="en-GB" sz="1050" b="1" dirty="0" smtClean="0">
                <a:solidFill>
                  <a:srgbClr val="7030A0"/>
                </a:solidFill>
                <a:latin typeface="Lucida Calligraphy" panose="03010101010101010101" pitchFamily="66" charset="0"/>
                <a:cs typeface="Arial"/>
              </a:rPr>
              <a:t>As </a:t>
            </a:r>
            <a:r>
              <a:rPr lang="en-GB" sz="1050" b="1" dirty="0">
                <a:solidFill>
                  <a:srgbClr val="7030A0"/>
                </a:solidFill>
                <a:latin typeface="Lucida Calligraphy" panose="03010101010101010101" pitchFamily="66" charset="0"/>
                <a:cs typeface="Arial"/>
              </a:rPr>
              <a:t>Readers</a:t>
            </a:r>
            <a:r>
              <a:rPr lang="en-GB" sz="1050" dirty="0">
                <a:solidFill>
                  <a:srgbClr val="7030A0"/>
                </a:solidFill>
                <a:latin typeface="Lucida Calligraphy" panose="03010101010101010101" pitchFamily="66" charset="0"/>
                <a:cs typeface="Arial"/>
              </a:rPr>
              <a:t>, </a:t>
            </a:r>
            <a:r>
              <a:rPr lang="en-GB" sz="1050" dirty="0">
                <a:latin typeface="Lucida Calligraphy" panose="03010101010101010101" pitchFamily="66" charset="0"/>
                <a:cs typeface="Arial"/>
              </a:rPr>
              <a:t>we will be looking at a range of fiction and non-fiction texts linked to our topic.  We will be developing our comprehension skills and in particular we will be focusing on our ability to pick up implied clues from the text and using </a:t>
            </a:r>
            <a:r>
              <a:rPr lang="en-GB" sz="1050" dirty="0" smtClean="0">
                <a:latin typeface="Lucida Calligraphy" panose="03010101010101010101" pitchFamily="66" charset="0"/>
                <a:cs typeface="Arial"/>
              </a:rPr>
              <a:t>multiple </a:t>
            </a:r>
            <a:r>
              <a:rPr lang="en-GB" sz="1050" dirty="0">
                <a:latin typeface="Lucida Calligraphy" panose="03010101010101010101" pitchFamily="66" charset="0"/>
                <a:cs typeface="Arial"/>
              </a:rPr>
              <a:t>pieces of evidence from the text to support our ideas.  Throughout the term we will be continuing to work on our written responses to questions. </a:t>
            </a:r>
            <a:endParaRPr lang="en-GB" sz="1050" dirty="0">
              <a:latin typeface="Lucida Calligraphy" panose="03010101010101010101" pitchFamily="66" charset="0"/>
            </a:endParaRPr>
          </a:p>
        </p:txBody>
      </p:sp>
      <p:sp>
        <p:nvSpPr>
          <p:cNvPr id="15" name="TextBox 14"/>
          <p:cNvSpPr txBox="1"/>
          <p:nvPr/>
        </p:nvSpPr>
        <p:spPr>
          <a:xfrm>
            <a:off x="-5463" y="430721"/>
            <a:ext cx="6858000" cy="369332"/>
          </a:xfrm>
          <a:prstGeom prst="rect">
            <a:avLst/>
          </a:prstGeom>
          <a:noFill/>
        </p:spPr>
        <p:txBody>
          <a:bodyPr wrap="square" rtlCol="0">
            <a:spAutoFit/>
          </a:bodyPr>
          <a:lstStyle/>
          <a:p>
            <a:pPr algn="ctr"/>
            <a:r>
              <a:rPr lang="en-GB" b="1" dirty="0" smtClean="0">
                <a:ln>
                  <a:solidFill>
                    <a:sysClr val="windowText" lastClr="000000"/>
                  </a:solidFill>
                </a:ln>
                <a:solidFill>
                  <a:srgbClr val="7030A0"/>
                </a:solidFill>
                <a:latin typeface="Harlow Solid Italic" panose="04030604020F02020D02" pitchFamily="82" charset="0"/>
              </a:rPr>
              <a:t>Y</a:t>
            </a:r>
            <a:r>
              <a:rPr lang="en-GB" b="1" dirty="0" smtClean="0">
                <a:ln>
                  <a:solidFill>
                    <a:sysClr val="windowText" lastClr="000000"/>
                  </a:solidFill>
                </a:ln>
                <a:solidFill>
                  <a:srgbClr val="FF00FF"/>
                </a:solidFill>
                <a:latin typeface="Harlow Solid Italic" panose="04030604020F02020D02" pitchFamily="82" charset="0"/>
              </a:rPr>
              <a:t>e</a:t>
            </a:r>
            <a:r>
              <a:rPr lang="en-GB" b="1" dirty="0" smtClean="0">
                <a:ln>
                  <a:solidFill>
                    <a:sysClr val="windowText" lastClr="000000"/>
                  </a:solidFill>
                </a:ln>
                <a:solidFill>
                  <a:srgbClr val="7030A0"/>
                </a:solidFill>
                <a:latin typeface="Harlow Solid Italic" panose="04030604020F02020D02" pitchFamily="82" charset="0"/>
              </a:rPr>
              <a:t>a</a:t>
            </a:r>
            <a:r>
              <a:rPr lang="en-GB" b="1" dirty="0" smtClean="0">
                <a:ln>
                  <a:solidFill>
                    <a:sysClr val="windowText" lastClr="000000"/>
                  </a:solidFill>
                </a:ln>
                <a:solidFill>
                  <a:srgbClr val="FF00FF"/>
                </a:solidFill>
                <a:latin typeface="Harlow Solid Italic" panose="04030604020F02020D02" pitchFamily="82" charset="0"/>
              </a:rPr>
              <a:t>r </a:t>
            </a:r>
            <a:r>
              <a:rPr lang="en-GB" b="1" dirty="0" smtClean="0">
                <a:ln>
                  <a:solidFill>
                    <a:sysClr val="windowText" lastClr="000000"/>
                  </a:solidFill>
                </a:ln>
                <a:solidFill>
                  <a:srgbClr val="7030A0"/>
                </a:solidFill>
                <a:latin typeface="Harlow Solid Italic" panose="04030604020F02020D02" pitchFamily="82" charset="0"/>
              </a:rPr>
              <a:t>5</a:t>
            </a:r>
            <a:r>
              <a:rPr lang="en-GB" b="1" dirty="0" smtClean="0">
                <a:ln>
                  <a:solidFill>
                    <a:sysClr val="windowText" lastClr="000000"/>
                  </a:solidFill>
                </a:ln>
                <a:solidFill>
                  <a:srgbClr val="FF00FF"/>
                </a:solidFill>
                <a:latin typeface="Harlow Solid Italic" panose="04030604020F02020D02" pitchFamily="82" charset="0"/>
              </a:rPr>
              <a:t> – </a:t>
            </a:r>
            <a:r>
              <a:rPr lang="en-GB" b="1" dirty="0" smtClean="0">
                <a:ln>
                  <a:solidFill>
                    <a:sysClr val="windowText" lastClr="000000"/>
                  </a:solidFill>
                </a:ln>
                <a:solidFill>
                  <a:srgbClr val="7030A0"/>
                </a:solidFill>
                <a:latin typeface="Harlow Solid Italic" panose="04030604020F02020D02" pitchFamily="82" charset="0"/>
              </a:rPr>
              <a:t>T</a:t>
            </a:r>
            <a:r>
              <a:rPr lang="en-GB" b="1" dirty="0" smtClean="0">
                <a:ln>
                  <a:solidFill>
                    <a:sysClr val="windowText" lastClr="000000"/>
                  </a:solidFill>
                </a:ln>
                <a:solidFill>
                  <a:srgbClr val="FF00FF"/>
                </a:solidFill>
                <a:latin typeface="Harlow Solid Italic" panose="04030604020F02020D02" pitchFamily="82" charset="0"/>
              </a:rPr>
              <a:t>e</a:t>
            </a:r>
            <a:r>
              <a:rPr lang="en-GB" b="1" dirty="0" smtClean="0">
                <a:ln>
                  <a:solidFill>
                    <a:sysClr val="windowText" lastClr="000000"/>
                  </a:solidFill>
                </a:ln>
                <a:solidFill>
                  <a:srgbClr val="7030A0"/>
                </a:solidFill>
                <a:latin typeface="Harlow Solid Italic" panose="04030604020F02020D02" pitchFamily="82" charset="0"/>
              </a:rPr>
              <a:t>r</a:t>
            </a:r>
            <a:r>
              <a:rPr lang="en-GB" b="1" dirty="0" smtClean="0">
                <a:ln>
                  <a:solidFill>
                    <a:sysClr val="windowText" lastClr="000000"/>
                  </a:solidFill>
                </a:ln>
                <a:solidFill>
                  <a:srgbClr val="FF00FF"/>
                </a:solidFill>
                <a:latin typeface="Harlow Solid Italic" panose="04030604020F02020D02" pitchFamily="82" charset="0"/>
              </a:rPr>
              <a:t>m </a:t>
            </a:r>
            <a:r>
              <a:rPr lang="en-GB" b="1" dirty="0">
                <a:ln>
                  <a:solidFill>
                    <a:sysClr val="windowText" lastClr="000000"/>
                  </a:solidFill>
                </a:ln>
                <a:solidFill>
                  <a:srgbClr val="7030A0"/>
                </a:solidFill>
                <a:latin typeface="Harlow Solid Italic" panose="04030604020F02020D02" pitchFamily="82" charset="0"/>
              </a:rPr>
              <a:t>5</a:t>
            </a:r>
          </a:p>
        </p:txBody>
      </p:sp>
      <p:pic>
        <p:nvPicPr>
          <p:cNvPr id="2" name="Picture 2" descr="Image result for castle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854" y="8591112"/>
            <a:ext cx="1571317" cy="135761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mage result for castle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8705" y="8591112"/>
            <a:ext cx="1571317" cy="135761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Image result for knight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79" y="59866"/>
            <a:ext cx="625317" cy="68491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Image result for knight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9158" y="58749"/>
            <a:ext cx="625317" cy="68491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Image result for knight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4972" y="50200"/>
            <a:ext cx="625317" cy="68491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Image result for knight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3693" y="57321"/>
            <a:ext cx="625317" cy="684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801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613</Words>
  <Application>Microsoft Office PowerPoint</Application>
  <PresentationFormat>A4 Paper (210x297 mm)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Integra Schools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Rosie Griffiths</dc:creator>
  <cp:lastModifiedBy>annemike</cp:lastModifiedBy>
  <cp:revision>32</cp:revision>
  <cp:lastPrinted>2019-03-01T08:37:54Z</cp:lastPrinted>
  <dcterms:created xsi:type="dcterms:W3CDTF">2018-11-08T16:49:14Z</dcterms:created>
  <dcterms:modified xsi:type="dcterms:W3CDTF">2019-05-22T10:39:04Z</dcterms:modified>
</cp:coreProperties>
</file>