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62"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146"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BE6B3A-4249-498C-8498-34208342511F}" type="datetimeFigureOut">
              <a:rPr lang="en-GB" smtClean="0"/>
              <a:t>11/06/2019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63C6C09-C64E-415E-9C2F-5A621CFBECDC}" type="slidenum">
              <a:rPr lang="en-GB" smtClean="0"/>
              <a:t>‹#›</a:t>
            </a:fld>
            <a:endParaRPr lang="en-GB"/>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00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2236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9613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6353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25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9302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34796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6532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6B3A-4249-498C-8498-34208342511F}" type="datetimeFigureOut">
              <a:rPr lang="en-GB" smtClean="0"/>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0451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0968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17084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8688" y="609600"/>
            <a:ext cx="802386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fld id="{B5BE6B3A-4249-498C-8498-34208342511F}" type="datetimeFigureOut">
              <a:rPr lang="en-GB" smtClean="0"/>
              <a:t>11/06/2019</a:t>
            </a:fld>
            <a:endParaRPr lang="en-GB"/>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C63C6C09-C64E-415E-9C2F-5A621CFBECDC}" type="slidenum">
              <a:rPr lang="en-GB" smtClean="0"/>
              <a:t>‹#›</a:t>
            </a:fld>
            <a:endParaRPr lang="en-GB"/>
          </a:p>
        </p:txBody>
      </p:sp>
    </p:spTree>
    <p:extLst>
      <p:ext uri="{BB962C8B-B14F-4D97-AF65-F5344CB8AC3E}">
        <p14:creationId xmlns:p14="http://schemas.microsoft.com/office/powerpoint/2010/main" val="7839196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1681369" y="154621"/>
            <a:ext cx="6204188"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b="1" dirty="0" smtClean="0">
                <a:ln w="0"/>
                <a:solidFill>
                  <a:srgbClr val="00B050"/>
                </a:solidFill>
                <a:effectLst>
                  <a:outerShdw blurRad="38100" dist="19050" dir="2700000" algn="tl" rotWithShape="0">
                    <a:schemeClr val="dk1">
                      <a:alpha val="40000"/>
                    </a:schemeClr>
                  </a:outerShdw>
                </a:effectLst>
                <a:latin typeface="Chiller" panose="04020404031007020602" pitchFamily="82" charset="0"/>
              </a:rPr>
              <a:t>Where the Wild Things Are!  </a:t>
            </a:r>
          </a:p>
          <a:p>
            <a:pPr algn="ctr"/>
            <a:r>
              <a:rPr lang="en-GB" sz="3200" dirty="0" smtClean="0">
                <a:ln w="0"/>
                <a:solidFill>
                  <a:srgbClr val="00B050"/>
                </a:solidFill>
                <a:effectLst>
                  <a:outerShdw blurRad="38100" dist="19050" dir="2700000" algn="tl" rotWithShape="0">
                    <a:schemeClr val="dk1">
                      <a:alpha val="40000"/>
                    </a:schemeClr>
                  </a:outerShdw>
                </a:effectLst>
                <a:latin typeface="Comic Sans MS" panose="030F0702030302020204" pitchFamily="66" charset="0"/>
              </a:rPr>
              <a:t>Year 4</a:t>
            </a:r>
            <a:r>
              <a:rPr lang="en-GB" sz="2000" dirty="0" smtClean="0">
                <a:ln w="0"/>
                <a:solidFill>
                  <a:srgbClr val="00B050"/>
                </a:solidFill>
                <a:effectLst>
                  <a:outerShdw blurRad="38100" dist="19050" dir="2700000" algn="tl" rotWithShape="0">
                    <a:schemeClr val="dk1">
                      <a:alpha val="40000"/>
                    </a:schemeClr>
                  </a:outerShdw>
                </a:effectLst>
              </a:rPr>
              <a:t>       </a:t>
            </a:r>
          </a:p>
          <a:p>
            <a:pPr algn="ctr"/>
            <a:r>
              <a:rPr lang="en-GB" sz="2800" dirty="0" smtClean="0">
                <a:ln w="0"/>
                <a:solidFill>
                  <a:srgbClr val="00B050"/>
                </a:solidFill>
                <a:effectLst>
                  <a:outerShdw blurRad="38100" dist="19050" dir="2700000" algn="tl" rotWithShape="0">
                    <a:schemeClr val="dk1">
                      <a:alpha val="40000"/>
                    </a:schemeClr>
                  </a:outerShdw>
                </a:effectLst>
              </a:rPr>
              <a:t>Term 6</a:t>
            </a: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45078" y="932962"/>
            <a:ext cx="3010083" cy="1446550"/>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dirty="0">
                <a:solidFill>
                  <a:srgbClr val="19068A"/>
                </a:solidFill>
                <a:latin typeface="Arial"/>
                <a:cs typeface="Arial"/>
              </a:rPr>
              <a:t>MATHS</a:t>
            </a:r>
          </a:p>
          <a:p>
            <a:r>
              <a:rPr lang="en-GB" sz="1100" b="1" dirty="0">
                <a:latin typeface="Arial"/>
                <a:cs typeface="Arial"/>
              </a:rPr>
              <a:t>As mathematicians</a:t>
            </a:r>
            <a:r>
              <a:rPr lang="en-GB" sz="1100" b="1" dirty="0" smtClean="0">
                <a:latin typeface="Arial"/>
                <a:cs typeface="Arial"/>
              </a:rPr>
              <a:t>,  </a:t>
            </a:r>
            <a:r>
              <a:rPr lang="en-GB" sz="1100" dirty="0" smtClean="0">
                <a:latin typeface="Arial"/>
                <a:cs typeface="Arial"/>
              </a:rPr>
              <a:t>we will be investigating the area of different animal enclosures at Bristol Zoo and Noah’s Ark Zoo Farm.  We will also be collecting data on people’s favourite animals and displaying this data in graphs ready to be analysed. This is in addition to our daily maths lesson. </a:t>
            </a:r>
            <a:endParaRPr lang="en-GB" sz="1100" b="1" dirty="0" smtClean="0"/>
          </a:p>
        </p:txBody>
      </p:sp>
      <p:sp>
        <p:nvSpPr>
          <p:cNvPr id="5" name="TextBox 4"/>
          <p:cNvSpPr txBox="1"/>
          <p:nvPr/>
        </p:nvSpPr>
        <p:spPr>
          <a:xfrm>
            <a:off x="6721438" y="879317"/>
            <a:ext cx="2905889" cy="2462213"/>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ENGLISH</a:t>
            </a:r>
            <a:endParaRPr lang="en-GB" sz="1100" b="1" dirty="0">
              <a:solidFill>
                <a:srgbClr val="19068A"/>
              </a:solidFill>
              <a:latin typeface="Arial"/>
              <a:cs typeface="Arial"/>
            </a:endParaRPr>
          </a:p>
          <a:p>
            <a:r>
              <a:rPr lang="en-GB" sz="1100" b="1" dirty="0">
                <a:latin typeface="Arial"/>
                <a:cs typeface="Arial"/>
              </a:rPr>
              <a:t>As </a:t>
            </a:r>
            <a:r>
              <a:rPr lang="en-GB" sz="1100" b="1" dirty="0" smtClean="0">
                <a:latin typeface="Arial"/>
                <a:cs typeface="Arial"/>
              </a:rPr>
              <a:t>writers</a:t>
            </a:r>
            <a:r>
              <a:rPr lang="en-GB" sz="1100" b="1" dirty="0">
                <a:latin typeface="Arial"/>
                <a:cs typeface="Arial"/>
              </a:rPr>
              <a:t>, </a:t>
            </a:r>
            <a:r>
              <a:rPr lang="en-GB" sz="1100" dirty="0" smtClean="0">
                <a:latin typeface="Arial"/>
                <a:cs typeface="Arial"/>
              </a:rPr>
              <a:t>we will be looking at a variety of texts all around the topic of animals including: ‘The Wolves in the Walls’ by Neil </a:t>
            </a:r>
            <a:r>
              <a:rPr lang="en-GB" sz="1100" dirty="0" err="1" smtClean="0">
                <a:latin typeface="Arial"/>
                <a:cs typeface="Arial"/>
              </a:rPr>
              <a:t>Gaiman</a:t>
            </a:r>
            <a:r>
              <a:rPr lang="en-GB" sz="1100" dirty="0" smtClean="0">
                <a:latin typeface="Arial"/>
                <a:cs typeface="Arial"/>
              </a:rPr>
              <a:t>; ‘Jumanji’ by Chris Van </a:t>
            </a:r>
            <a:r>
              <a:rPr lang="en-GB" sz="1100" dirty="0" err="1" smtClean="0">
                <a:latin typeface="Arial"/>
                <a:cs typeface="Arial"/>
              </a:rPr>
              <a:t>Allsburg</a:t>
            </a:r>
            <a:r>
              <a:rPr lang="en-GB" sz="1100" dirty="0" smtClean="0">
                <a:latin typeface="Arial"/>
                <a:cs typeface="Arial"/>
              </a:rPr>
              <a:t>; ‘Fantastic Beasts and Where to Find </a:t>
            </a:r>
            <a:r>
              <a:rPr lang="en-GB" sz="1100" dirty="0">
                <a:latin typeface="Arial"/>
                <a:cs typeface="Arial"/>
              </a:rPr>
              <a:t>T</a:t>
            </a:r>
            <a:r>
              <a:rPr lang="en-GB" sz="1100" dirty="0" smtClean="0">
                <a:latin typeface="Arial"/>
                <a:cs typeface="Arial"/>
              </a:rPr>
              <a:t>hem’ by Newt Scamander and ‘Where the Wild Things Are’ by Maurice Sendak.  From these texts we will be writing for a range of purposes. We will also be researching and creating an information leaflet on Bristol Zoo. We will be participating in a debate about whether a zoo really is the best place for animals. </a:t>
            </a:r>
            <a:endParaRPr lang="en-GB" sz="1100" dirty="0" smtClean="0"/>
          </a:p>
        </p:txBody>
      </p:sp>
      <p:sp>
        <p:nvSpPr>
          <p:cNvPr id="6" name="TextBox 5"/>
          <p:cNvSpPr txBox="1"/>
          <p:nvPr/>
        </p:nvSpPr>
        <p:spPr>
          <a:xfrm>
            <a:off x="6721437" y="3349753"/>
            <a:ext cx="2905891" cy="1615827"/>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READING</a:t>
            </a:r>
            <a:endParaRPr lang="en-GB" sz="1100" b="1" dirty="0">
              <a:solidFill>
                <a:srgbClr val="19068A"/>
              </a:solidFill>
              <a:latin typeface="Arial"/>
              <a:cs typeface="Arial"/>
            </a:endParaRPr>
          </a:p>
          <a:p>
            <a:r>
              <a:rPr lang="en-GB" sz="1100" b="1" dirty="0" smtClean="0">
                <a:latin typeface="Arial"/>
                <a:cs typeface="Arial"/>
              </a:rPr>
              <a:t>As readers, </a:t>
            </a:r>
            <a:r>
              <a:rPr lang="en-GB" sz="1100" dirty="0" smtClean="0">
                <a:latin typeface="Arial"/>
                <a:cs typeface="Arial"/>
              </a:rPr>
              <a:t>we will be using a wide range of fiction and non-fiction texts, many of these linked to our theme work. We will be enhancing our skills at making inferences and picking out the vital information from texts. We will also be looking at writing formal written answers to questions about the texts. </a:t>
            </a:r>
          </a:p>
        </p:txBody>
      </p:sp>
      <p:sp>
        <p:nvSpPr>
          <p:cNvPr id="7" name="TextBox 6"/>
          <p:cNvSpPr txBox="1"/>
          <p:nvPr/>
        </p:nvSpPr>
        <p:spPr>
          <a:xfrm>
            <a:off x="247030" y="2389755"/>
            <a:ext cx="3008125" cy="110799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GEOGRAPHY</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geographers,</a:t>
            </a:r>
            <a:r>
              <a:rPr lang="en-GB" sz="1100" dirty="0" smtClean="0">
                <a:solidFill>
                  <a:prstClr val="black"/>
                </a:solidFill>
                <a:latin typeface="Arial"/>
                <a:cs typeface="Arial"/>
              </a:rPr>
              <a:t> we will be looking at physical and human characteristics of different locations for zoos in Bristol. We will then be deciding which location is best for a zoo and why.</a:t>
            </a:r>
            <a:endParaRPr lang="en-GB" sz="1100" dirty="0" smtClean="0">
              <a:solidFill>
                <a:prstClr val="black"/>
              </a:solidFill>
            </a:endParaRPr>
          </a:p>
        </p:txBody>
      </p:sp>
      <p:sp>
        <p:nvSpPr>
          <p:cNvPr id="8" name="TextBox 7"/>
          <p:cNvSpPr txBox="1"/>
          <p:nvPr/>
        </p:nvSpPr>
        <p:spPr>
          <a:xfrm>
            <a:off x="3383522" y="3956844"/>
            <a:ext cx="3010079" cy="110799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SCIENCE</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scientists </a:t>
            </a:r>
            <a:r>
              <a:rPr lang="en-GB" sz="1100" dirty="0" smtClean="0">
                <a:solidFill>
                  <a:prstClr val="black"/>
                </a:solidFill>
                <a:latin typeface="Arial"/>
                <a:cs typeface="Arial"/>
              </a:rPr>
              <a:t>we will be looking at animals including humans. We will be learning about the digestive system and food chains. We will be constructing and interpreting food chains as well as identifying predators and prey. </a:t>
            </a:r>
            <a:endParaRPr lang="en-GB" sz="1100" dirty="0">
              <a:solidFill>
                <a:prstClr val="black"/>
              </a:solidFill>
              <a:latin typeface="Arial"/>
              <a:cs typeface="Arial"/>
            </a:endParaRPr>
          </a:p>
        </p:txBody>
      </p:sp>
      <p:sp>
        <p:nvSpPr>
          <p:cNvPr id="9" name="TextBox 8"/>
          <p:cNvSpPr txBox="1"/>
          <p:nvPr/>
        </p:nvSpPr>
        <p:spPr>
          <a:xfrm>
            <a:off x="245076" y="4742333"/>
            <a:ext cx="3010079" cy="110799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Computing</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IT technicians, </a:t>
            </a:r>
            <a:r>
              <a:rPr lang="en-GB" sz="1100" dirty="0" smtClean="0">
                <a:solidFill>
                  <a:prstClr val="black"/>
                </a:solidFill>
                <a:latin typeface="Arial"/>
                <a:cs typeface="Arial"/>
              </a:rPr>
              <a:t>we will be weather reporters. We will be describing and measuring the weather, analysing the data and recording </a:t>
            </a:r>
            <a:r>
              <a:rPr lang="en-GB" sz="1100" smtClean="0">
                <a:solidFill>
                  <a:prstClr val="black"/>
                </a:solidFill>
                <a:latin typeface="Arial"/>
                <a:cs typeface="Arial"/>
              </a:rPr>
              <a:t>and producing </a:t>
            </a:r>
            <a:r>
              <a:rPr lang="en-GB" sz="1100" dirty="0" smtClean="0">
                <a:solidFill>
                  <a:prstClr val="black"/>
                </a:solidFill>
                <a:latin typeface="Arial"/>
                <a:cs typeface="Arial"/>
              </a:rPr>
              <a:t>a final TV style </a:t>
            </a:r>
            <a:r>
              <a:rPr lang="en-GB" sz="1100" smtClean="0">
                <a:solidFill>
                  <a:prstClr val="black"/>
                </a:solidFill>
                <a:latin typeface="Arial"/>
                <a:cs typeface="Arial"/>
              </a:rPr>
              <a:t>weather report. </a:t>
            </a:r>
            <a:endParaRPr lang="en-GB" sz="1100" dirty="0" smtClean="0">
              <a:solidFill>
                <a:prstClr val="black"/>
              </a:solidFill>
            </a:endParaRPr>
          </a:p>
        </p:txBody>
      </p:sp>
      <p:sp>
        <p:nvSpPr>
          <p:cNvPr id="10" name="TextBox 9"/>
          <p:cNvSpPr txBox="1"/>
          <p:nvPr/>
        </p:nvSpPr>
        <p:spPr>
          <a:xfrm>
            <a:off x="6721437" y="4954985"/>
            <a:ext cx="2905890"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P.E. </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athletes </a:t>
            </a:r>
            <a:r>
              <a:rPr lang="en-GB" sz="1100" dirty="0" smtClean="0">
                <a:solidFill>
                  <a:prstClr val="black"/>
                </a:solidFill>
                <a:latin typeface="Arial"/>
                <a:cs typeface="Arial"/>
              </a:rPr>
              <a:t>we will be learning the skills to play netball and rounders. We will be focusing on our team skills and finding out the best way to play these games. </a:t>
            </a:r>
            <a:r>
              <a:rPr lang="en-GB" sz="1100" b="1" dirty="0" smtClean="0">
                <a:solidFill>
                  <a:prstClr val="black"/>
                </a:solidFill>
                <a:latin typeface="Arial"/>
                <a:cs typeface="Arial"/>
              </a:rPr>
              <a:t>Please </a:t>
            </a:r>
            <a:r>
              <a:rPr lang="en-GB" sz="1100" b="1" dirty="0">
                <a:solidFill>
                  <a:prstClr val="black"/>
                </a:solidFill>
                <a:latin typeface="Arial"/>
                <a:cs typeface="Arial"/>
              </a:rPr>
              <a:t>ensure that your child has a full PE kit, including trousers and trainers as we may be outside. </a:t>
            </a:r>
            <a:r>
              <a:rPr lang="en-GB" sz="1100" b="1" dirty="0" smtClean="0">
                <a:solidFill>
                  <a:prstClr val="black"/>
                </a:solidFill>
                <a:latin typeface="Arial"/>
                <a:cs typeface="Arial"/>
              </a:rPr>
              <a:t> </a:t>
            </a:r>
          </a:p>
        </p:txBody>
      </p:sp>
      <p:sp>
        <p:nvSpPr>
          <p:cNvPr id="12" name="TextBox 11"/>
          <p:cNvSpPr txBox="1"/>
          <p:nvPr/>
        </p:nvSpPr>
        <p:spPr>
          <a:xfrm>
            <a:off x="3283788" y="5183888"/>
            <a:ext cx="3209546" cy="938719"/>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FF0000"/>
                </a:solidFill>
                <a:latin typeface="Arial"/>
                <a:cs typeface="Arial"/>
              </a:rPr>
              <a:t>THE WIDER </a:t>
            </a:r>
            <a:r>
              <a:rPr lang="en-GB" sz="1100" b="1" dirty="0" smtClean="0">
                <a:solidFill>
                  <a:srgbClr val="FF0000"/>
                </a:solidFill>
                <a:latin typeface="Arial"/>
                <a:cs typeface="Arial"/>
              </a:rPr>
              <a:t>CURRICULUM</a:t>
            </a:r>
          </a:p>
          <a:p>
            <a:pPr lvl="0" algn="ctr"/>
            <a:r>
              <a:rPr lang="en-GB" sz="1100" b="1" dirty="0" smtClean="0">
                <a:solidFill>
                  <a:schemeClr val="tx1"/>
                </a:solidFill>
                <a:latin typeface="Arial"/>
                <a:cs typeface="Arial"/>
              </a:rPr>
              <a:t>This term </a:t>
            </a:r>
            <a:r>
              <a:rPr lang="en-GB" sz="1100" dirty="0" smtClean="0">
                <a:solidFill>
                  <a:schemeClr val="tx1"/>
                </a:solidFill>
                <a:latin typeface="Arial"/>
                <a:cs typeface="Arial"/>
              </a:rPr>
              <a:t>we have a number of exciting events happening in school:</a:t>
            </a:r>
          </a:p>
          <a:p>
            <a:pPr lvl="0" algn="ctr"/>
            <a:r>
              <a:rPr lang="en-GB" sz="1100" dirty="0" smtClean="0">
                <a:solidFill>
                  <a:schemeClr val="tx1"/>
                </a:solidFill>
                <a:latin typeface="Arial"/>
                <a:cs typeface="Arial"/>
              </a:rPr>
              <a:t>Swimming every afternoon: 4</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-7</a:t>
            </a:r>
            <a:r>
              <a:rPr lang="en-GB" sz="1100" baseline="30000" dirty="0" smtClean="0">
                <a:solidFill>
                  <a:schemeClr val="tx1"/>
                </a:solidFill>
                <a:latin typeface="Arial"/>
                <a:cs typeface="Arial"/>
              </a:rPr>
              <a:t>th</a:t>
            </a:r>
            <a:r>
              <a:rPr lang="en-GB" sz="1100" dirty="0" smtClean="0">
                <a:solidFill>
                  <a:schemeClr val="tx1"/>
                </a:solidFill>
                <a:latin typeface="Arial"/>
                <a:cs typeface="Arial"/>
              </a:rPr>
              <a:t> June</a:t>
            </a:r>
          </a:p>
          <a:p>
            <a:pPr lvl="0" algn="ctr"/>
            <a:r>
              <a:rPr lang="en-GB" sz="1100" dirty="0" smtClean="0">
                <a:solidFill>
                  <a:schemeClr val="tx1"/>
                </a:solidFill>
                <a:latin typeface="Arial"/>
                <a:cs typeface="Arial"/>
              </a:rPr>
              <a:t>Sports day – 21</a:t>
            </a:r>
            <a:r>
              <a:rPr lang="en-GB" sz="1100" baseline="30000" dirty="0" smtClean="0">
                <a:solidFill>
                  <a:schemeClr val="tx1"/>
                </a:solidFill>
                <a:latin typeface="Arial"/>
                <a:cs typeface="Arial"/>
              </a:rPr>
              <a:t>st</a:t>
            </a:r>
            <a:r>
              <a:rPr lang="en-GB" sz="1100" dirty="0" smtClean="0">
                <a:solidFill>
                  <a:schemeClr val="tx1"/>
                </a:solidFill>
                <a:latin typeface="Arial"/>
                <a:cs typeface="Arial"/>
              </a:rPr>
              <a:t> June</a:t>
            </a:r>
          </a:p>
        </p:txBody>
      </p:sp>
      <p:sp>
        <p:nvSpPr>
          <p:cNvPr id="13" name="TextBox 12"/>
          <p:cNvSpPr txBox="1"/>
          <p:nvPr/>
        </p:nvSpPr>
        <p:spPr>
          <a:xfrm>
            <a:off x="245076" y="3465060"/>
            <a:ext cx="3010079" cy="1277273"/>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History</a:t>
            </a:r>
            <a:endParaRPr lang="en-GB" sz="1100" b="1" dirty="0">
              <a:solidFill>
                <a:srgbClr val="19068A"/>
              </a:solidFill>
              <a:latin typeface="Arial"/>
              <a:cs typeface="Arial"/>
            </a:endParaRPr>
          </a:p>
          <a:p>
            <a:pPr lvl="0"/>
            <a:r>
              <a:rPr lang="en-GB" sz="1100" b="1" dirty="0" smtClean="0">
                <a:solidFill>
                  <a:prstClr val="black"/>
                </a:solidFill>
                <a:latin typeface="Arial"/>
                <a:cs typeface="Arial"/>
              </a:rPr>
              <a:t>As historians, </a:t>
            </a:r>
            <a:r>
              <a:rPr lang="en-GB" sz="1100" dirty="0" smtClean="0">
                <a:solidFill>
                  <a:prstClr val="black"/>
                </a:solidFill>
                <a:latin typeface="Arial"/>
                <a:cs typeface="Arial"/>
              </a:rPr>
              <a:t>we will be researching the history of Bristol Zoo. We will be comparing it from when it was first built, to what it looks like now and all of the changes in between. We will also be compiling a time line on the history of Bristol Zoo.</a:t>
            </a:r>
            <a:endParaRPr lang="en-GB" sz="1100" dirty="0" smtClean="0">
              <a:solidFill>
                <a:prstClr val="black"/>
              </a:solidFill>
            </a:endParaRPr>
          </a:p>
        </p:txBody>
      </p:sp>
      <p:pic>
        <p:nvPicPr>
          <p:cNvPr id="2" name="Picture 1"/>
          <p:cNvPicPr>
            <a:picLocks noChangeAspect="1"/>
          </p:cNvPicPr>
          <p:nvPr/>
        </p:nvPicPr>
        <p:blipFill>
          <a:blip r:embed="rId3"/>
          <a:stretch>
            <a:fillRect/>
          </a:stretch>
        </p:blipFill>
        <p:spPr>
          <a:xfrm>
            <a:off x="3354891" y="1967827"/>
            <a:ext cx="3238179" cy="1938788"/>
          </a:xfrm>
          <a:prstGeom prst="rect">
            <a:avLst/>
          </a:prstGeom>
        </p:spPr>
      </p:pic>
    </p:spTree>
    <p:extLst>
      <p:ext uri="{BB962C8B-B14F-4D97-AF65-F5344CB8AC3E}">
        <p14:creationId xmlns:p14="http://schemas.microsoft.com/office/powerpoint/2010/main" val="26912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extBox 5"/>
          <p:cNvSpPr txBox="1"/>
          <p:nvPr/>
        </p:nvSpPr>
        <p:spPr>
          <a:xfrm>
            <a:off x="1658983" y="14819"/>
            <a:ext cx="6531428" cy="26468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Homework Challenge </a:t>
            </a:r>
            <a:r>
              <a:rPr lang="en-GB" sz="4000" dirty="0" smtClean="0">
                <a:ln w="0"/>
                <a:solidFill>
                  <a:srgbClr val="7030A0"/>
                </a:solidFill>
                <a:effectLst>
                  <a:outerShdw blurRad="38100" dist="19050" dir="2700000" algn="tl" rotWithShape="0">
                    <a:schemeClr val="dk1">
                      <a:alpha val="40000"/>
                    </a:schemeClr>
                  </a:outerShdw>
                </a:effectLst>
                <a:latin typeface="Chiller" panose="04020404031007020602" pitchFamily="82" charset="0"/>
              </a:rPr>
              <a:t>                             </a:t>
            </a:r>
            <a:r>
              <a:rPr lang="en-GB" sz="40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Year 4</a:t>
            </a:r>
            <a:endParaRPr lang="en-GB" sz="3200" dirty="0">
              <a:ln w="0"/>
              <a:solidFill>
                <a:srgbClr val="0000FF"/>
              </a:solidFill>
              <a:effectLst>
                <a:outerShdw blurRad="38100" dist="19050" dir="2700000" algn="tl" rotWithShape="0">
                  <a:schemeClr val="dk1">
                    <a:alpha val="40000"/>
                  </a:schemeClr>
                </a:outerShdw>
              </a:effectLst>
              <a:latin typeface="+mj-lt"/>
            </a:endParaRPr>
          </a:p>
          <a:p>
            <a:pPr algn="ctr"/>
            <a:r>
              <a:rPr lang="en-GB" sz="2800" dirty="0" smtClean="0">
                <a:ln w="0"/>
                <a:solidFill>
                  <a:srgbClr val="0000FF"/>
                </a:solidFill>
                <a:effectLst>
                  <a:outerShdw blurRad="38100" dist="19050" dir="2700000" algn="tl" rotWithShape="0">
                    <a:schemeClr val="dk1">
                      <a:alpha val="40000"/>
                    </a:schemeClr>
                  </a:outerShdw>
                </a:effectLst>
              </a:rPr>
              <a:t> Term 6</a:t>
            </a:r>
          </a:p>
          <a:p>
            <a:pPr algn="ctr"/>
            <a:r>
              <a:rPr lang="en-GB" sz="1200" dirty="0" smtClean="0">
                <a:ln w="0"/>
                <a:solidFill>
                  <a:srgbClr val="0000FF"/>
                </a:solidFill>
                <a:effectLst>
                  <a:outerShdw blurRad="38100" dist="19050" dir="2700000" algn="tl" rotWithShape="0">
                    <a:schemeClr val="dk1">
                      <a:alpha val="40000"/>
                    </a:schemeClr>
                  </a:outerShdw>
                </a:effectLst>
              </a:rPr>
              <a:t>To be handed in by 23</a:t>
            </a:r>
            <a:r>
              <a:rPr lang="en-GB" sz="1200" baseline="30000" dirty="0" smtClean="0">
                <a:ln w="0"/>
                <a:solidFill>
                  <a:srgbClr val="0000FF"/>
                </a:solidFill>
                <a:effectLst>
                  <a:outerShdw blurRad="38100" dist="19050" dir="2700000" algn="tl" rotWithShape="0">
                    <a:schemeClr val="dk1">
                      <a:alpha val="40000"/>
                    </a:schemeClr>
                  </a:outerShdw>
                </a:effectLst>
              </a:rPr>
              <a:t>rd</a:t>
            </a:r>
            <a:r>
              <a:rPr lang="en-GB" sz="1200" dirty="0" smtClean="0">
                <a:ln w="0"/>
                <a:solidFill>
                  <a:srgbClr val="0000FF"/>
                </a:solidFill>
                <a:effectLst>
                  <a:outerShdw blurRad="38100" dist="19050" dir="2700000" algn="tl" rotWithShape="0">
                    <a:schemeClr val="dk1">
                      <a:alpha val="40000"/>
                    </a:schemeClr>
                  </a:outerShdw>
                </a:effectLst>
              </a:rPr>
              <a:t> July</a:t>
            </a:r>
            <a:endParaRPr lang="en-GB" sz="2800" dirty="0" smtClean="0">
              <a:ln w="0"/>
              <a:solidFill>
                <a:srgbClr val="0000FF"/>
              </a:solidFill>
              <a:effectLst>
                <a:outerShdw blurRad="38100" dist="19050" dir="2700000" algn="tl" rotWithShape="0">
                  <a:schemeClr val="dk1">
                    <a:alpha val="40000"/>
                  </a:schemeClr>
                </a:outerShdw>
              </a:effectLst>
            </a:endParaRP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3367435" y="4051923"/>
            <a:ext cx="3129324" cy="2215991"/>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smtClean="0">
                <a:solidFill>
                  <a:srgbClr val="FF0000"/>
                </a:solidFill>
                <a:latin typeface="Calibri body"/>
                <a:cs typeface="Arial"/>
              </a:rPr>
              <a:t>Writing Challenge</a:t>
            </a:r>
          </a:p>
          <a:p>
            <a:pPr algn="ctr"/>
            <a:endParaRPr lang="en-GB" sz="1200" dirty="0">
              <a:latin typeface="Calibri body"/>
              <a:cs typeface="Arial"/>
            </a:endParaRPr>
          </a:p>
          <a:p>
            <a:pPr algn="ctr"/>
            <a:r>
              <a:rPr lang="en-GB" sz="1200" dirty="0" smtClean="0">
                <a:latin typeface="Calibri body"/>
                <a:cs typeface="Arial"/>
              </a:rPr>
              <a:t>Write a diary as though you are an explorer in unknown lands. </a:t>
            </a:r>
          </a:p>
          <a:p>
            <a:pPr algn="ctr"/>
            <a:endParaRPr lang="en-GB" sz="1200" dirty="0">
              <a:latin typeface="Calibri body"/>
              <a:cs typeface="Arial"/>
            </a:endParaRPr>
          </a:p>
          <a:p>
            <a:pPr algn="ctr"/>
            <a:r>
              <a:rPr lang="en-GB" sz="1200" dirty="0" smtClean="0">
                <a:solidFill>
                  <a:srgbClr val="FF0000"/>
                </a:solidFill>
                <a:latin typeface="Calibri body"/>
                <a:cs typeface="Arial"/>
              </a:rPr>
              <a:t>Where are you?</a:t>
            </a:r>
          </a:p>
          <a:p>
            <a:pPr algn="ctr"/>
            <a:r>
              <a:rPr lang="en-GB" sz="1200" dirty="0" smtClean="0">
                <a:solidFill>
                  <a:srgbClr val="FF0000"/>
                </a:solidFill>
                <a:latin typeface="Calibri body"/>
                <a:cs typeface="Arial"/>
              </a:rPr>
              <a:t>What can you see?</a:t>
            </a:r>
          </a:p>
          <a:p>
            <a:pPr algn="ctr"/>
            <a:r>
              <a:rPr lang="en-GB" sz="1200" dirty="0" smtClean="0">
                <a:solidFill>
                  <a:srgbClr val="FF0000"/>
                </a:solidFill>
                <a:latin typeface="Calibri body"/>
                <a:cs typeface="Arial"/>
              </a:rPr>
              <a:t>What are you looking for?</a:t>
            </a:r>
          </a:p>
          <a:p>
            <a:pPr algn="ctr"/>
            <a:r>
              <a:rPr lang="en-GB" sz="1200" dirty="0" smtClean="0">
                <a:solidFill>
                  <a:srgbClr val="FF0000"/>
                </a:solidFill>
                <a:latin typeface="Calibri body"/>
                <a:cs typeface="Arial"/>
              </a:rPr>
              <a:t>What has happened?</a:t>
            </a:r>
          </a:p>
          <a:p>
            <a:pPr algn="ctr"/>
            <a:r>
              <a:rPr lang="en-GB" sz="1200" dirty="0" smtClean="0">
                <a:solidFill>
                  <a:srgbClr val="FF0000"/>
                </a:solidFill>
                <a:latin typeface="Calibri body"/>
                <a:cs typeface="Arial"/>
              </a:rPr>
              <a:t>Who is with you?</a:t>
            </a:r>
          </a:p>
          <a:p>
            <a:pPr algn="ctr"/>
            <a:r>
              <a:rPr lang="en-GB" sz="1200" dirty="0" smtClean="0">
                <a:solidFill>
                  <a:srgbClr val="FF0000"/>
                </a:solidFill>
                <a:latin typeface="Calibri body"/>
                <a:cs typeface="Arial"/>
              </a:rPr>
              <a:t>How do you feel?</a:t>
            </a:r>
            <a:endParaRPr lang="en-GB" sz="1200" dirty="0">
              <a:solidFill>
                <a:srgbClr val="FF0000"/>
              </a:solidFill>
              <a:latin typeface="Calibri body"/>
              <a:cs typeface="Arial"/>
            </a:endParaRPr>
          </a:p>
        </p:txBody>
      </p:sp>
      <p:sp>
        <p:nvSpPr>
          <p:cNvPr id="16" name="TextBox 15"/>
          <p:cNvSpPr txBox="1"/>
          <p:nvPr/>
        </p:nvSpPr>
        <p:spPr>
          <a:xfrm>
            <a:off x="222087" y="902897"/>
            <a:ext cx="3017022" cy="3308598"/>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Calibri" panose="020F0502020204030204" pitchFamily="34" charset="0"/>
              </a:rPr>
              <a:t>Research challenge</a:t>
            </a:r>
          </a:p>
          <a:p>
            <a:pPr lvl="0" algn="ctr"/>
            <a:endParaRPr lang="en-GB" sz="1200" dirty="0">
              <a:solidFill>
                <a:prstClr val="black"/>
              </a:solidFill>
            </a:endParaRPr>
          </a:p>
          <a:p>
            <a:pPr marL="171450" lvl="0" indent="-171450">
              <a:buFont typeface="Arial" panose="020B0604020202020204" pitchFamily="34" charset="0"/>
              <a:buChar char="•"/>
            </a:pPr>
            <a:r>
              <a:rPr lang="en-GB" sz="1200" dirty="0" smtClean="0">
                <a:solidFill>
                  <a:prstClr val="black"/>
                </a:solidFill>
              </a:rPr>
              <a:t>Find out about animals from all over the world</a:t>
            </a:r>
          </a:p>
          <a:p>
            <a:pPr marL="628650" lvl="1" indent="-171450">
              <a:buFont typeface="Arial" panose="020B0604020202020204" pitchFamily="34" charset="0"/>
              <a:buChar char="•"/>
            </a:pPr>
            <a:r>
              <a:rPr lang="en-GB" sz="1200" dirty="0" smtClean="0">
                <a:solidFill>
                  <a:srgbClr val="FF0000"/>
                </a:solidFill>
              </a:rPr>
              <a:t>Are there different animals in different parts of the world? Why?</a:t>
            </a:r>
          </a:p>
          <a:p>
            <a:pPr marL="628650" lvl="1" indent="-171450">
              <a:buFont typeface="Arial" panose="020B0604020202020204" pitchFamily="34" charset="0"/>
              <a:buChar char="•"/>
            </a:pPr>
            <a:r>
              <a:rPr lang="en-GB" sz="1200" dirty="0" smtClean="0">
                <a:solidFill>
                  <a:srgbClr val="FF0000"/>
                </a:solidFill>
              </a:rPr>
              <a:t>Are some animals found all over the world?</a:t>
            </a:r>
          </a:p>
          <a:p>
            <a:pPr marL="628650" lvl="1" indent="-171450">
              <a:buFont typeface="Arial" panose="020B0604020202020204" pitchFamily="34" charset="0"/>
              <a:buChar char="•"/>
            </a:pPr>
            <a:r>
              <a:rPr lang="en-GB" sz="1200" dirty="0" smtClean="0">
                <a:solidFill>
                  <a:srgbClr val="FF0000"/>
                </a:solidFill>
              </a:rPr>
              <a:t>Are there more tigers than bears?</a:t>
            </a:r>
          </a:p>
          <a:p>
            <a:pPr marL="628650" lvl="1" indent="-171450">
              <a:buFont typeface="Arial" panose="020B0604020202020204" pitchFamily="34" charset="0"/>
              <a:buChar char="•"/>
            </a:pPr>
            <a:r>
              <a:rPr lang="en-GB" sz="1200" dirty="0" smtClean="0">
                <a:solidFill>
                  <a:srgbClr val="FF0000"/>
                </a:solidFill>
              </a:rPr>
              <a:t>Which animal is the strongest in the world?</a:t>
            </a:r>
          </a:p>
          <a:p>
            <a:pPr marL="628650" lvl="1" indent="-171450">
              <a:buFont typeface="Arial" panose="020B0604020202020204" pitchFamily="34" charset="0"/>
              <a:buChar char="•"/>
            </a:pPr>
            <a:r>
              <a:rPr lang="en-GB" sz="1200" dirty="0" smtClean="0">
                <a:solidFill>
                  <a:srgbClr val="FF0000"/>
                </a:solidFill>
              </a:rPr>
              <a:t>Which animal is the largest in the world?</a:t>
            </a:r>
          </a:p>
          <a:p>
            <a:pPr marL="171450" indent="-171450">
              <a:buFont typeface="Arial" panose="020B0604020202020204" pitchFamily="34" charset="0"/>
              <a:buChar char="•"/>
            </a:pPr>
            <a:r>
              <a:rPr lang="en-GB" sz="1200" dirty="0" smtClean="0">
                <a:solidFill>
                  <a:prstClr val="black"/>
                </a:solidFill>
              </a:rPr>
              <a:t>Create a PowerPoint presentation on your favourite animals. </a:t>
            </a:r>
          </a:p>
          <a:p>
            <a:endParaRPr lang="en-GB" sz="1200" dirty="0" smtClean="0">
              <a:solidFill>
                <a:prstClr val="black"/>
              </a:solidFill>
            </a:endParaRPr>
          </a:p>
          <a:p>
            <a:pPr lvl="0" algn="ctr"/>
            <a:endParaRPr lang="en-GB" sz="1100" dirty="0" smtClean="0">
              <a:solidFill>
                <a:prstClr val="black"/>
              </a:solidFill>
            </a:endParaRPr>
          </a:p>
        </p:txBody>
      </p:sp>
      <p:pic>
        <p:nvPicPr>
          <p:cNvPr id="8" name="Picture 7"/>
          <p:cNvPicPr>
            <a:picLocks noChangeAspect="1"/>
          </p:cNvPicPr>
          <p:nvPr/>
        </p:nvPicPr>
        <p:blipFill>
          <a:blip r:embed="rId3"/>
          <a:stretch>
            <a:fillRect/>
          </a:stretch>
        </p:blipFill>
        <p:spPr>
          <a:xfrm>
            <a:off x="641057" y="4368975"/>
            <a:ext cx="2377399" cy="1632961"/>
          </a:xfrm>
          <a:prstGeom prst="rect">
            <a:avLst/>
          </a:prstGeom>
        </p:spPr>
      </p:pic>
      <p:pic>
        <p:nvPicPr>
          <p:cNvPr id="3" name="Picture 2"/>
          <p:cNvPicPr>
            <a:picLocks noChangeAspect="1"/>
          </p:cNvPicPr>
          <p:nvPr/>
        </p:nvPicPr>
        <p:blipFill>
          <a:blip r:embed="rId4"/>
          <a:stretch>
            <a:fillRect/>
          </a:stretch>
        </p:blipFill>
        <p:spPr>
          <a:xfrm>
            <a:off x="3410994" y="2261959"/>
            <a:ext cx="2913880" cy="1670045"/>
          </a:xfrm>
          <a:prstGeom prst="rect">
            <a:avLst/>
          </a:prstGeom>
        </p:spPr>
      </p:pic>
      <p:sp>
        <p:nvSpPr>
          <p:cNvPr id="11" name="TextBox 10"/>
          <p:cNvSpPr txBox="1"/>
          <p:nvPr/>
        </p:nvSpPr>
        <p:spPr>
          <a:xfrm>
            <a:off x="6496759" y="861204"/>
            <a:ext cx="3007005" cy="1846659"/>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Arial"/>
              </a:rPr>
              <a:t>Creation challenge </a:t>
            </a:r>
          </a:p>
          <a:p>
            <a:pPr lvl="0" algn="ctr"/>
            <a:endParaRPr lang="en-US" sz="1200" dirty="0" smtClean="0">
              <a:latin typeface="Calibri" panose="020F0502020204030204" pitchFamily="34" charset="0"/>
              <a:cs typeface="Calibri" panose="020F0502020204030204" pitchFamily="34" charset="0"/>
            </a:endParaRP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Create your own game which is based on animals. </a:t>
            </a: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Create your own ‘animal in the wild’ scene. </a:t>
            </a:r>
          </a:p>
          <a:p>
            <a:pPr marL="171450" lvl="0" indent="-171450" algn="ct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Design your own poster for your own zoo or safari park. </a:t>
            </a:r>
          </a:p>
          <a:p>
            <a:pPr lvl="0" algn="ctr"/>
            <a:endParaRPr lang="en-US" sz="1200" dirty="0" smtClean="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6590764" y="2971452"/>
            <a:ext cx="2818992" cy="1300724"/>
          </a:xfrm>
          <a:prstGeom prst="rect">
            <a:avLst/>
          </a:prstGeom>
        </p:spPr>
      </p:pic>
      <p:pic>
        <p:nvPicPr>
          <p:cNvPr id="4" name="Picture 3"/>
          <p:cNvPicPr>
            <a:picLocks noChangeAspect="1"/>
          </p:cNvPicPr>
          <p:nvPr/>
        </p:nvPicPr>
        <p:blipFill>
          <a:blip r:embed="rId6"/>
          <a:stretch>
            <a:fillRect/>
          </a:stretch>
        </p:blipFill>
        <p:spPr>
          <a:xfrm>
            <a:off x="6845738" y="4368975"/>
            <a:ext cx="2309043" cy="1581886"/>
          </a:xfrm>
          <a:prstGeom prst="rect">
            <a:avLst/>
          </a:prstGeom>
        </p:spPr>
      </p:pic>
    </p:spTree>
    <p:extLst>
      <p:ext uri="{BB962C8B-B14F-4D97-AF65-F5344CB8AC3E}">
        <p14:creationId xmlns:p14="http://schemas.microsoft.com/office/powerpoint/2010/main" val="188692553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1834</TotalTime>
  <Words>644</Words>
  <Application>Microsoft Office PowerPoint</Application>
  <PresentationFormat>A4 Paper (210x297 mm)</PresentationFormat>
  <Paragraphs>54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body</vt:lpstr>
      <vt:lpstr>Chiller</vt:lpstr>
      <vt:lpstr>Comic Sans MS</vt:lpstr>
      <vt:lpstr>Corbel</vt:lpstr>
      <vt:lpstr>Basis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Anne Sargent</cp:lastModifiedBy>
  <cp:revision>86</cp:revision>
  <dcterms:created xsi:type="dcterms:W3CDTF">2015-08-14T08:28:58Z</dcterms:created>
  <dcterms:modified xsi:type="dcterms:W3CDTF">2019-06-11T15:37:47Z</dcterms:modified>
</cp:coreProperties>
</file>