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1" r:id="rId2"/>
    <p:sldId id="262"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36" y="13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1422697" y="1300787"/>
            <a:ext cx="706060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22697" y="3886202"/>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51516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58" y="4289374"/>
            <a:ext cx="8421101"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605" y="698261"/>
            <a:ext cx="7980807"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43" y="5108728"/>
            <a:ext cx="8421117"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524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1"/>
            <a:ext cx="8421117"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3" y="4204821"/>
            <a:ext cx="8421117"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47992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1175047" y="872589"/>
            <a:ext cx="7558486"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98024" y="3610032"/>
            <a:ext cx="7111243"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742443" y="4372798"/>
            <a:ext cx="8421117"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
        <p:nvSpPr>
          <p:cNvPr id="11" name="TextBox 10"/>
          <p:cNvSpPr txBox="1"/>
          <p:nvPr/>
        </p:nvSpPr>
        <p:spPr>
          <a:xfrm>
            <a:off x="799095" y="887859"/>
            <a:ext cx="592462"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504308" y="3120015"/>
            <a:ext cx="59977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020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2138723"/>
            <a:ext cx="8421117"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3" y="4662335"/>
            <a:ext cx="8421117"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42518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5" name="Title 1"/>
          <p:cNvSpPr>
            <a:spLocks noGrp="1"/>
          </p:cNvSpPr>
          <p:nvPr>
            <p:ph type="title"/>
          </p:nvPr>
        </p:nvSpPr>
        <p:spPr>
          <a:xfrm>
            <a:off x="742443" y="609600"/>
            <a:ext cx="8421117"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742442" y="2367093"/>
            <a:ext cx="268041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742442" y="2943357"/>
            <a:ext cx="268041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617567" y="2367093"/>
            <a:ext cx="267436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608597" y="2943357"/>
            <a:ext cx="268397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6478305" y="2367093"/>
            <a:ext cx="2685254"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6478305" y="2943357"/>
            <a:ext cx="2685254"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BE6B3A-4249-498C-8498-34208342511F}" type="datetimeFigureOut">
              <a:rPr lang="en-GB" smtClean="0"/>
              <a:t>01/03/2019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2432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0" name="Title 1"/>
          <p:cNvSpPr>
            <a:spLocks noGrp="1"/>
          </p:cNvSpPr>
          <p:nvPr>
            <p:ph type="title"/>
          </p:nvPr>
        </p:nvSpPr>
        <p:spPr>
          <a:xfrm>
            <a:off x="742443" y="610772"/>
            <a:ext cx="8421117"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742442" y="4204820"/>
            <a:ext cx="2678333"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42442" y="2367093"/>
            <a:ext cx="2678333"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742442" y="4781082"/>
            <a:ext cx="2678333"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609742" y="4204820"/>
            <a:ext cx="2682735"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608595" y="2367093"/>
            <a:ext cx="268397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608595" y="4781082"/>
            <a:ext cx="268397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6478306" y="4204820"/>
            <a:ext cx="2681804"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478305" y="2367093"/>
            <a:ext cx="268525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478203" y="4781080"/>
            <a:ext cx="2685356"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BE6B3A-4249-498C-8498-34208342511F}" type="datetimeFigureOut">
              <a:rPr lang="en-GB" smtClean="0"/>
              <a:t>01/03/2019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6745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742443" y="2367095"/>
            <a:ext cx="8421117"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36468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Vertical Title 1"/>
          <p:cNvSpPr>
            <a:spLocks noGrp="1"/>
          </p:cNvSpPr>
          <p:nvPr>
            <p:ph type="title" orient="vert"/>
          </p:nvPr>
        </p:nvSpPr>
        <p:spPr>
          <a:xfrm>
            <a:off x="7088982" y="609603"/>
            <a:ext cx="2074578"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742443" y="609603"/>
            <a:ext cx="622271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408525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4"/>
            <a:ext cx="8420609"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97898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828565"/>
            <a:ext cx="8410799"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42442" y="3657459"/>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E6B3A-4249-498C-8498-34208342511F}" type="datetimeFigureOut">
              <a:rPr lang="en-GB" smtClean="0"/>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93581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4"/>
            <a:ext cx="414864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014912" y="2367094"/>
            <a:ext cx="4148138"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33923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1392" y="2371018"/>
            <a:ext cx="3959698"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742442" y="3051014"/>
            <a:ext cx="414864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014913" y="3051014"/>
            <a:ext cx="4148139"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E6B3A-4249-498C-8498-34208342511F}" type="datetimeFigureOut">
              <a:rPr lang="en-GB" smtClean="0"/>
              <a:t>01/03/2019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39138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E6B3A-4249-498C-8498-34208342511F}" type="datetimeFigureOut">
              <a:rPr lang="en-GB" smtClean="0"/>
              <a:t>01/03/2019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06455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ate Placeholder 1"/>
          <p:cNvSpPr>
            <a:spLocks noGrp="1"/>
          </p:cNvSpPr>
          <p:nvPr>
            <p:ph type="dt" sz="half" idx="10"/>
          </p:nvPr>
        </p:nvSpPr>
        <p:spPr/>
        <p:txBody>
          <a:bodyPr/>
          <a:lstStyle/>
          <a:p>
            <a:fld id="{B5BE6B3A-4249-498C-8498-34208342511F}" type="datetimeFigureOut">
              <a:rPr lang="en-GB" smtClean="0"/>
              <a:t>01/03/2019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27534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600"/>
            <a:ext cx="3197747"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4125926" y="609602"/>
            <a:ext cx="503763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42442" y="2632852"/>
            <a:ext cx="3197748"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63975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0"/>
            <a:ext cx="4473753"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21293" y="609601"/>
            <a:ext cx="325633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58" y="2632854"/>
            <a:ext cx="4473738"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23691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9"/>
            <a:ext cx="8421116"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443" y="2367095"/>
            <a:ext cx="8421117"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38974" y="5883277"/>
            <a:ext cx="2228850" cy="365125"/>
          </a:xfrm>
          <a:prstGeom prst="rect">
            <a:avLst/>
          </a:prstGeom>
        </p:spPr>
        <p:txBody>
          <a:bodyPr vert="horz" lIns="91440" tIns="45720" rIns="91440" bIns="45720" rtlCol="0" anchor="ctr"/>
          <a:lstStyle>
            <a:lvl1pPr algn="r">
              <a:defRPr sz="1000">
                <a:solidFill>
                  <a:schemeClr val="tx1"/>
                </a:solidFill>
              </a:defRPr>
            </a:lvl1pPr>
          </a:lstStyle>
          <a:p>
            <a:fld id="{B5BE6B3A-4249-498C-8498-34208342511F}" type="datetimeFigureOut">
              <a:rPr lang="en-GB" smtClean="0"/>
              <a:t>01/03/2019</a:t>
            </a:fld>
            <a:endParaRPr lang="en-GB"/>
          </a:p>
        </p:txBody>
      </p:sp>
      <p:sp>
        <p:nvSpPr>
          <p:cNvPr id="5" name="Footer Placeholder 4"/>
          <p:cNvSpPr>
            <a:spLocks noGrp="1"/>
          </p:cNvSpPr>
          <p:nvPr>
            <p:ph type="ftr" sz="quarter" idx="3"/>
          </p:nvPr>
        </p:nvSpPr>
        <p:spPr>
          <a:xfrm>
            <a:off x="742443" y="5883277"/>
            <a:ext cx="5421720"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8542636" y="5883277"/>
            <a:ext cx="620924" cy="365125"/>
          </a:xfrm>
          <a:prstGeom prst="rect">
            <a:avLst/>
          </a:prstGeom>
        </p:spPr>
        <p:txBody>
          <a:bodyPr vert="horz" lIns="91440" tIns="45720" rIns="91440" bIns="45720" rtlCol="0" anchor="ctr"/>
          <a:lstStyle>
            <a:lvl1pPr algn="r">
              <a:defRPr sz="1000">
                <a:solidFill>
                  <a:schemeClr val="tx1"/>
                </a:solidFill>
              </a:defRPr>
            </a:lvl1pPr>
          </a:lstStyle>
          <a:p>
            <a:fld id="{C63C6C09-C64E-415E-9C2F-5A621CFBECDC}" type="slidenum">
              <a:rPr lang="en-GB" smtClean="0"/>
              <a:t>‹#›</a:t>
            </a:fld>
            <a:endParaRPr lang="en-GB"/>
          </a:p>
        </p:txBody>
      </p:sp>
    </p:spTree>
    <p:extLst>
      <p:ext uri="{BB962C8B-B14F-4D97-AF65-F5344CB8AC3E}">
        <p14:creationId xmlns:p14="http://schemas.microsoft.com/office/powerpoint/2010/main" val="35994030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4903" y="1936354"/>
            <a:ext cx="3323028" cy="2227939"/>
          </a:xfrm>
          <a:prstGeom prst="rect">
            <a:avLst/>
          </a:prstGeom>
        </p:spPr>
      </p:pic>
      <p:sp>
        <p:nvSpPr>
          <p:cNvPr id="3" name="TextBox 2"/>
          <p:cNvSpPr txBox="1"/>
          <p:nvPr/>
        </p:nvSpPr>
        <p:spPr>
          <a:xfrm>
            <a:off x="1864323" y="130001"/>
            <a:ext cx="6204188"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b="1"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River Deep! Mountain High! </a:t>
            </a:r>
          </a:p>
          <a:p>
            <a:pPr algn="ctr"/>
            <a:r>
              <a:rPr lang="en-GB" sz="3200" dirty="0" smtClean="0">
                <a:ln w="0"/>
                <a:solidFill>
                  <a:srgbClr val="0000FF"/>
                </a:solidFill>
                <a:effectLst>
                  <a:outerShdw blurRad="38100" dist="19050" dir="2700000" algn="tl" rotWithShape="0">
                    <a:schemeClr val="dk1">
                      <a:alpha val="40000"/>
                    </a:schemeClr>
                  </a:outerShdw>
                </a:effectLst>
                <a:latin typeface="Comic Sans MS" panose="030F0702030302020204" pitchFamily="66" charset="0"/>
              </a:rPr>
              <a:t>Year 4</a:t>
            </a:r>
            <a:r>
              <a:rPr lang="en-GB" sz="2000" dirty="0" smtClean="0">
                <a:ln w="0"/>
                <a:solidFill>
                  <a:srgbClr val="0000FF"/>
                </a:solidFill>
                <a:effectLst>
                  <a:outerShdw blurRad="38100" dist="19050" dir="2700000" algn="tl" rotWithShape="0">
                    <a:schemeClr val="dk1">
                      <a:alpha val="40000"/>
                    </a:schemeClr>
                  </a:outerShdw>
                </a:effectLst>
              </a:rPr>
              <a:t>       </a:t>
            </a:r>
          </a:p>
          <a:p>
            <a:pPr algn="ctr"/>
            <a:r>
              <a:rPr lang="en-GB" sz="2800" dirty="0" smtClean="0">
                <a:ln w="0"/>
                <a:solidFill>
                  <a:srgbClr val="0000FF"/>
                </a:solidFill>
                <a:effectLst>
                  <a:outerShdw blurRad="38100" dist="19050" dir="2700000" algn="tl" rotWithShape="0">
                    <a:schemeClr val="dk1">
                      <a:alpha val="40000"/>
                    </a:schemeClr>
                  </a:outerShdw>
                </a:effectLst>
              </a:rPr>
              <a:t>Term 4</a:t>
            </a: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07587" y="1604430"/>
            <a:ext cx="3010083" cy="1785104"/>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b="1" dirty="0">
                <a:solidFill>
                  <a:srgbClr val="19068A"/>
                </a:solidFill>
                <a:latin typeface="Arial"/>
                <a:cs typeface="Arial"/>
              </a:rPr>
              <a:t>MATHS</a:t>
            </a:r>
          </a:p>
          <a:p>
            <a:r>
              <a:rPr lang="en-GB" sz="1100" b="1" dirty="0">
                <a:latin typeface="Arial"/>
                <a:cs typeface="Arial"/>
              </a:rPr>
              <a:t>As mathematicians</a:t>
            </a:r>
            <a:r>
              <a:rPr lang="en-GB" sz="1100" b="1" dirty="0" smtClean="0">
                <a:latin typeface="Arial"/>
                <a:cs typeface="Arial"/>
              </a:rPr>
              <a:t>,  </a:t>
            </a:r>
            <a:r>
              <a:rPr lang="en-GB" sz="1100" dirty="0" smtClean="0">
                <a:latin typeface="Arial"/>
                <a:cs typeface="Arial"/>
              </a:rPr>
              <a:t>we will be focusing on capacity and using our knowledge to investigate the amount of rainfall in two different cities in the UK. We will also be using capacity to look closely at the water cycle. We will then be calculate the average amount of rain that we have in Little Stoke throughout the term. This is in addition to our daily maths </a:t>
            </a:r>
            <a:r>
              <a:rPr lang="en-GB" sz="1100" dirty="0" smtClean="0">
                <a:latin typeface="Arial"/>
                <a:cs typeface="Arial"/>
              </a:rPr>
              <a:t>lessons. </a:t>
            </a:r>
            <a:endParaRPr lang="en-GB" sz="1100" b="1" dirty="0" smtClean="0"/>
          </a:p>
        </p:txBody>
      </p:sp>
      <p:sp>
        <p:nvSpPr>
          <p:cNvPr id="5" name="TextBox 4"/>
          <p:cNvSpPr txBox="1"/>
          <p:nvPr/>
        </p:nvSpPr>
        <p:spPr>
          <a:xfrm>
            <a:off x="6815163" y="1188231"/>
            <a:ext cx="3010083" cy="2462213"/>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ENGLISH</a:t>
            </a:r>
            <a:endParaRPr lang="en-GB" sz="1100" b="1" dirty="0">
              <a:solidFill>
                <a:srgbClr val="19068A"/>
              </a:solidFill>
              <a:latin typeface="Arial"/>
              <a:cs typeface="Arial"/>
            </a:endParaRPr>
          </a:p>
          <a:p>
            <a:r>
              <a:rPr lang="en-GB" sz="1100" b="1" dirty="0">
                <a:latin typeface="Arial"/>
                <a:cs typeface="Arial"/>
              </a:rPr>
              <a:t>As </a:t>
            </a:r>
            <a:r>
              <a:rPr lang="en-GB" sz="1100" b="1" dirty="0" smtClean="0">
                <a:latin typeface="Arial"/>
                <a:cs typeface="Arial"/>
              </a:rPr>
              <a:t>writers</a:t>
            </a:r>
            <a:r>
              <a:rPr lang="en-GB" sz="1100" b="1" dirty="0">
                <a:latin typeface="Arial"/>
                <a:cs typeface="Arial"/>
              </a:rPr>
              <a:t>, </a:t>
            </a:r>
            <a:r>
              <a:rPr lang="en-GB" sz="1100" dirty="0" smtClean="0">
                <a:latin typeface="Arial"/>
                <a:cs typeface="Arial"/>
              </a:rPr>
              <a:t>we will be looking at a variety of texts all around the topic of rivers including: ‘The Pebble in my Pocket’ by Meredith Hooper and Chris </a:t>
            </a:r>
            <a:r>
              <a:rPr lang="en-GB" sz="1100" dirty="0" err="1" smtClean="0">
                <a:latin typeface="Arial"/>
                <a:cs typeface="Arial"/>
              </a:rPr>
              <a:t>Coady</a:t>
            </a:r>
            <a:r>
              <a:rPr lang="en-GB" sz="1100" dirty="0" smtClean="0">
                <a:latin typeface="Arial"/>
                <a:cs typeface="Arial"/>
              </a:rPr>
              <a:t> and ‘First to the Top’ by David Hill.  From these texts we will be writing for a range of purposes. We will be writing a diary entry based on Sir Edmund Hilary’s first trek up Mount. Everest, simile poems based on rivers and haikus to describe the flow of water in a river. Alongside this we will be creating our own Rivers and mountains version of the game ‘Top Trumps’. </a:t>
            </a:r>
            <a:endParaRPr lang="en-GB" sz="1100" dirty="0" smtClean="0"/>
          </a:p>
        </p:txBody>
      </p:sp>
      <p:sp>
        <p:nvSpPr>
          <p:cNvPr id="6" name="TextBox 5"/>
          <p:cNvSpPr txBox="1"/>
          <p:nvPr/>
        </p:nvSpPr>
        <p:spPr>
          <a:xfrm>
            <a:off x="6815165" y="3643570"/>
            <a:ext cx="3010083"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READING</a:t>
            </a:r>
            <a:endParaRPr lang="en-GB" sz="1100" b="1" dirty="0">
              <a:solidFill>
                <a:srgbClr val="19068A"/>
              </a:solidFill>
              <a:latin typeface="Arial"/>
              <a:cs typeface="Arial"/>
            </a:endParaRPr>
          </a:p>
          <a:p>
            <a:r>
              <a:rPr lang="en-GB" sz="1100" b="1" dirty="0" smtClean="0">
                <a:latin typeface="Arial"/>
                <a:cs typeface="Arial"/>
              </a:rPr>
              <a:t>As readers, </a:t>
            </a:r>
            <a:r>
              <a:rPr lang="en-GB" sz="1100" dirty="0" smtClean="0">
                <a:latin typeface="Arial"/>
                <a:cs typeface="Arial"/>
              </a:rPr>
              <a:t>we will be using a wide range of fiction and non-fiction texts, many of these linked to our theme work. We will be enhancing our skills at making inferences and picking out vital information from texts. We will also be looking at writing formal written answers to questions about the texts. </a:t>
            </a:r>
          </a:p>
        </p:txBody>
      </p:sp>
      <p:sp>
        <p:nvSpPr>
          <p:cNvPr id="7" name="TextBox 6"/>
          <p:cNvSpPr txBox="1"/>
          <p:nvPr/>
        </p:nvSpPr>
        <p:spPr>
          <a:xfrm>
            <a:off x="109544" y="3546033"/>
            <a:ext cx="3008125" cy="1446550"/>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GEOGRAPHY</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geographers,</a:t>
            </a:r>
            <a:r>
              <a:rPr lang="en-GB" sz="1100" dirty="0" smtClean="0">
                <a:solidFill>
                  <a:prstClr val="black"/>
                </a:solidFill>
                <a:latin typeface="Arial"/>
                <a:cs typeface="Arial"/>
              </a:rPr>
              <a:t> we will be using atlases and maps to find mountain ranges from across the world and in the UK. We will be looking at the different mountains and their features. The class will be looking at how mountains are formed and what the climates of different mountains are like. </a:t>
            </a:r>
            <a:endParaRPr lang="en-GB" sz="1100" dirty="0" smtClean="0">
              <a:solidFill>
                <a:prstClr val="black"/>
              </a:solidFill>
            </a:endParaRPr>
          </a:p>
        </p:txBody>
      </p:sp>
      <p:sp>
        <p:nvSpPr>
          <p:cNvPr id="8" name="TextBox 7"/>
          <p:cNvSpPr txBox="1"/>
          <p:nvPr/>
        </p:nvSpPr>
        <p:spPr>
          <a:xfrm>
            <a:off x="107587" y="5126718"/>
            <a:ext cx="3010079"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SCIENCE</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scientists </a:t>
            </a:r>
            <a:r>
              <a:rPr lang="en-GB" sz="1100" dirty="0" smtClean="0">
                <a:solidFill>
                  <a:prstClr val="black"/>
                </a:solidFill>
                <a:latin typeface="Arial"/>
                <a:cs typeface="Arial"/>
              </a:rPr>
              <a:t>we will be looking at living things and their habitats. We will be looking into the characteristics of living things and how they can be grouped together in a variety of ways. We will be going out into the local area to look at the natural habitats around us. </a:t>
            </a:r>
            <a:endParaRPr lang="en-GB" sz="1100" dirty="0">
              <a:solidFill>
                <a:prstClr val="black"/>
              </a:solidFill>
              <a:latin typeface="Arial"/>
              <a:cs typeface="Arial"/>
            </a:endParaRPr>
          </a:p>
        </p:txBody>
      </p:sp>
      <p:sp>
        <p:nvSpPr>
          <p:cNvPr id="9" name="TextBox 8"/>
          <p:cNvSpPr txBox="1"/>
          <p:nvPr/>
        </p:nvSpPr>
        <p:spPr>
          <a:xfrm>
            <a:off x="3211388" y="4242472"/>
            <a:ext cx="3510051" cy="938719"/>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ART and DT</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artists, </a:t>
            </a:r>
            <a:r>
              <a:rPr lang="en-GB" sz="1100" dirty="0" smtClean="0">
                <a:solidFill>
                  <a:prstClr val="black"/>
                </a:solidFill>
                <a:latin typeface="Arial"/>
                <a:cs typeface="Arial"/>
              </a:rPr>
              <a:t>we will be creating a 3D model of a mountain range. We will be ensuring that we are including all of the features of both mountains and rivers. </a:t>
            </a:r>
            <a:endParaRPr lang="en-GB" sz="1100" dirty="0" smtClean="0">
              <a:solidFill>
                <a:prstClr val="black"/>
              </a:solidFill>
            </a:endParaRPr>
          </a:p>
        </p:txBody>
      </p:sp>
      <p:sp>
        <p:nvSpPr>
          <p:cNvPr id="10" name="TextBox 9"/>
          <p:cNvSpPr txBox="1"/>
          <p:nvPr/>
        </p:nvSpPr>
        <p:spPr>
          <a:xfrm>
            <a:off x="6815164" y="5097506"/>
            <a:ext cx="3010083" cy="1785104"/>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P.E. </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footballers </a:t>
            </a:r>
            <a:r>
              <a:rPr lang="en-GB" sz="1100" dirty="0" smtClean="0">
                <a:solidFill>
                  <a:prstClr val="black"/>
                </a:solidFill>
                <a:latin typeface="Arial"/>
                <a:cs typeface="Arial"/>
              </a:rPr>
              <a:t>we will be learning new ball skills. We will looking at different ways in which to control and manipulate the ball. As swimmers we will be learning how to swim and how to improve our techniques. </a:t>
            </a:r>
            <a:r>
              <a:rPr lang="en-GB" sz="1100" b="1" dirty="0" smtClean="0">
                <a:solidFill>
                  <a:prstClr val="black"/>
                </a:solidFill>
                <a:latin typeface="Arial"/>
                <a:cs typeface="Arial"/>
              </a:rPr>
              <a:t>Please </a:t>
            </a:r>
            <a:r>
              <a:rPr lang="en-GB" sz="1100" b="1" dirty="0">
                <a:solidFill>
                  <a:prstClr val="black"/>
                </a:solidFill>
                <a:latin typeface="Arial"/>
                <a:cs typeface="Arial"/>
              </a:rPr>
              <a:t>ensure that your child has a full PE kit, including trousers and trainers as we may be outside. </a:t>
            </a:r>
            <a:r>
              <a:rPr lang="en-GB" sz="1100" b="1" dirty="0" smtClean="0">
                <a:solidFill>
                  <a:prstClr val="black"/>
                </a:solidFill>
                <a:latin typeface="Arial"/>
                <a:cs typeface="Arial"/>
              </a:rPr>
              <a:t> Also, every Tuesday they will need a swimming kit. </a:t>
            </a:r>
          </a:p>
        </p:txBody>
      </p:sp>
      <p:sp>
        <p:nvSpPr>
          <p:cNvPr id="12" name="TextBox 11"/>
          <p:cNvSpPr txBox="1"/>
          <p:nvPr/>
        </p:nvSpPr>
        <p:spPr>
          <a:xfrm>
            <a:off x="3211387" y="5259370"/>
            <a:ext cx="3510051"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FF0000"/>
                </a:solidFill>
                <a:latin typeface="Arial"/>
                <a:cs typeface="Arial"/>
              </a:rPr>
              <a:t>THE WIDER </a:t>
            </a:r>
            <a:r>
              <a:rPr lang="en-GB" sz="1100" b="1" dirty="0" smtClean="0">
                <a:solidFill>
                  <a:srgbClr val="FF0000"/>
                </a:solidFill>
                <a:latin typeface="Arial"/>
                <a:cs typeface="Arial"/>
              </a:rPr>
              <a:t>CURRICULUM</a:t>
            </a:r>
          </a:p>
          <a:p>
            <a:pPr lvl="0" algn="ctr"/>
            <a:r>
              <a:rPr lang="en-GB" sz="1100" b="1" dirty="0" smtClean="0">
                <a:solidFill>
                  <a:schemeClr val="tx1"/>
                </a:solidFill>
                <a:latin typeface="Arial"/>
                <a:cs typeface="Arial"/>
              </a:rPr>
              <a:t>This term </a:t>
            </a:r>
            <a:r>
              <a:rPr lang="en-GB" sz="1100" dirty="0" smtClean="0">
                <a:solidFill>
                  <a:schemeClr val="tx1"/>
                </a:solidFill>
                <a:latin typeface="Arial"/>
                <a:cs typeface="Arial"/>
              </a:rPr>
              <a:t>we have a number of exciting events happening in school:</a:t>
            </a:r>
          </a:p>
          <a:p>
            <a:pPr lvl="0" algn="ctr"/>
            <a:r>
              <a:rPr lang="en-GB" sz="1100" dirty="0" smtClean="0">
                <a:solidFill>
                  <a:schemeClr val="tx1"/>
                </a:solidFill>
                <a:latin typeface="Arial"/>
                <a:cs typeface="Arial"/>
              </a:rPr>
              <a:t>Every Tuesday afternoon year 4 will have swimming</a:t>
            </a:r>
          </a:p>
          <a:p>
            <a:pPr lvl="0" algn="ctr"/>
            <a:r>
              <a:rPr lang="en-GB" sz="1100" dirty="0" smtClean="0">
                <a:solidFill>
                  <a:schemeClr val="tx1"/>
                </a:solidFill>
                <a:latin typeface="Arial"/>
                <a:cs typeface="Arial"/>
              </a:rPr>
              <a:t>7</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March: World Book Day </a:t>
            </a:r>
          </a:p>
          <a:p>
            <a:pPr lvl="0" algn="ctr"/>
            <a:r>
              <a:rPr lang="en-GB" sz="1100" dirty="0" smtClean="0">
                <a:solidFill>
                  <a:schemeClr val="tx1"/>
                </a:solidFill>
                <a:latin typeface="Arial"/>
                <a:cs typeface="Arial"/>
              </a:rPr>
              <a:t>7</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and 8</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a:t>
            </a:r>
            <a:r>
              <a:rPr lang="en-GB" sz="1100" dirty="0" smtClean="0">
                <a:solidFill>
                  <a:schemeClr val="tx1"/>
                </a:solidFill>
                <a:latin typeface="Arial"/>
                <a:cs typeface="Arial"/>
              </a:rPr>
              <a:t>March: Maths </a:t>
            </a:r>
            <a:r>
              <a:rPr lang="en-GB" sz="1100" dirty="0" smtClean="0">
                <a:solidFill>
                  <a:schemeClr val="tx1"/>
                </a:solidFill>
                <a:latin typeface="Arial"/>
                <a:cs typeface="Arial"/>
              </a:rPr>
              <a:t>days </a:t>
            </a:r>
            <a:endParaRPr lang="en-GB" sz="1100" dirty="0" smtClean="0">
              <a:solidFill>
                <a:schemeClr val="tx1"/>
              </a:solidFill>
              <a:latin typeface="Arial"/>
              <a:cs typeface="Arial"/>
            </a:endParaRPr>
          </a:p>
          <a:p>
            <a:pPr lvl="0" algn="ctr"/>
            <a:r>
              <a:rPr lang="en-GB" sz="1100" dirty="0" smtClean="0">
                <a:solidFill>
                  <a:prstClr val="black"/>
                </a:solidFill>
                <a:latin typeface="Arial" panose="020B0604020202020204" pitchFamily="34" charset="0"/>
                <a:cs typeface="Arial" panose="020B0604020202020204" pitchFamily="34" charset="0"/>
              </a:rPr>
              <a:t>11</a:t>
            </a:r>
            <a:r>
              <a:rPr lang="en-GB" sz="1100" baseline="30000" dirty="0" smtClean="0">
                <a:solidFill>
                  <a:prstClr val="black"/>
                </a:solidFill>
                <a:latin typeface="Arial" panose="020B0604020202020204" pitchFamily="34" charset="0"/>
                <a:cs typeface="Arial" panose="020B0604020202020204" pitchFamily="34" charset="0"/>
              </a:rPr>
              <a:t>th</a:t>
            </a:r>
            <a:r>
              <a:rPr lang="en-GB" sz="1100" dirty="0" smtClean="0">
                <a:solidFill>
                  <a:prstClr val="black"/>
                </a:solidFill>
                <a:latin typeface="Arial" panose="020B0604020202020204" pitchFamily="34" charset="0"/>
                <a:cs typeface="Arial" panose="020B0604020202020204" pitchFamily="34" charset="0"/>
              </a:rPr>
              <a:t> – 15</a:t>
            </a:r>
            <a:r>
              <a:rPr lang="en-GB" sz="1100" baseline="30000" dirty="0" smtClean="0">
                <a:solidFill>
                  <a:prstClr val="black"/>
                </a:solidFill>
                <a:latin typeface="Arial" panose="020B0604020202020204" pitchFamily="34" charset="0"/>
                <a:cs typeface="Arial" panose="020B0604020202020204" pitchFamily="34" charset="0"/>
              </a:rPr>
              <a:t>th</a:t>
            </a:r>
            <a:r>
              <a:rPr lang="en-GB" sz="1100" dirty="0" smtClean="0">
                <a:solidFill>
                  <a:prstClr val="black"/>
                </a:solidFill>
                <a:latin typeface="Arial" panose="020B0604020202020204" pitchFamily="34" charset="0"/>
                <a:cs typeface="Arial" panose="020B0604020202020204" pitchFamily="34" charset="0"/>
              </a:rPr>
              <a:t> March: Science week </a:t>
            </a:r>
          </a:p>
          <a:p>
            <a:pPr lvl="0" algn="ctr"/>
            <a:r>
              <a:rPr lang="en-GB" sz="1100" dirty="0" smtClean="0">
                <a:solidFill>
                  <a:prstClr val="black"/>
                </a:solidFill>
                <a:latin typeface="Arial" panose="020B0604020202020204" pitchFamily="34" charset="0"/>
                <a:cs typeface="Arial" panose="020B0604020202020204" pitchFamily="34" charset="0"/>
              </a:rPr>
              <a:t>22</a:t>
            </a:r>
            <a:r>
              <a:rPr lang="en-GB" sz="1100" baseline="30000" dirty="0" smtClean="0">
                <a:solidFill>
                  <a:prstClr val="black"/>
                </a:solidFill>
                <a:latin typeface="Arial" panose="020B0604020202020204" pitchFamily="34" charset="0"/>
                <a:cs typeface="Arial" panose="020B0604020202020204" pitchFamily="34" charset="0"/>
              </a:rPr>
              <a:t>nd</a:t>
            </a:r>
            <a:r>
              <a:rPr lang="en-GB" sz="1100" dirty="0" smtClean="0">
                <a:solidFill>
                  <a:prstClr val="black"/>
                </a:solidFill>
                <a:latin typeface="Arial" panose="020B0604020202020204" pitchFamily="34" charset="0"/>
                <a:cs typeface="Arial" panose="020B0604020202020204" pitchFamily="34" charset="0"/>
              </a:rPr>
              <a:t> March – </a:t>
            </a:r>
            <a:r>
              <a:rPr lang="en-GB" sz="1100" dirty="0" smtClean="0">
                <a:solidFill>
                  <a:prstClr val="black"/>
                </a:solidFill>
                <a:latin typeface="Arial" panose="020B0604020202020204" pitchFamily="34" charset="0"/>
                <a:cs typeface="Arial" panose="020B0604020202020204" pitchFamily="34" charset="0"/>
              </a:rPr>
              <a:t>Year 4 Parent </a:t>
            </a:r>
            <a:r>
              <a:rPr lang="en-GB" sz="1100" dirty="0" smtClean="0">
                <a:solidFill>
                  <a:prstClr val="black"/>
                </a:solidFill>
                <a:latin typeface="Arial" panose="020B0604020202020204" pitchFamily="34" charset="0"/>
                <a:cs typeface="Arial" panose="020B0604020202020204" pitchFamily="34" charset="0"/>
              </a:rPr>
              <a:t>event </a:t>
            </a:r>
          </a:p>
        </p:txBody>
      </p:sp>
    </p:spTree>
    <p:extLst>
      <p:ext uri="{BB962C8B-B14F-4D97-AF65-F5344CB8AC3E}">
        <p14:creationId xmlns:p14="http://schemas.microsoft.com/office/powerpoint/2010/main" val="26912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8983" y="14819"/>
            <a:ext cx="6531428" cy="26468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Homework Challenge </a:t>
            </a:r>
            <a:r>
              <a:rPr lang="en-GB" sz="4000" dirty="0" smtClean="0">
                <a:ln w="0"/>
                <a:solidFill>
                  <a:srgbClr val="7030A0"/>
                </a:solidFill>
                <a:effectLst>
                  <a:outerShdw blurRad="38100" dist="19050" dir="2700000" algn="tl" rotWithShape="0">
                    <a:schemeClr val="dk1">
                      <a:alpha val="40000"/>
                    </a:schemeClr>
                  </a:outerShdw>
                </a:effectLst>
                <a:latin typeface="Chiller" panose="04020404031007020602" pitchFamily="82" charset="0"/>
              </a:rPr>
              <a:t>                             </a:t>
            </a:r>
            <a:r>
              <a:rPr lang="en-GB" sz="40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Year 4</a:t>
            </a:r>
            <a:endParaRPr lang="en-GB" sz="3200" dirty="0">
              <a:ln w="0"/>
              <a:solidFill>
                <a:srgbClr val="0000FF"/>
              </a:solidFill>
              <a:effectLst>
                <a:outerShdw blurRad="38100" dist="19050" dir="2700000" algn="tl" rotWithShape="0">
                  <a:schemeClr val="dk1">
                    <a:alpha val="40000"/>
                  </a:schemeClr>
                </a:outerShdw>
              </a:effectLst>
              <a:latin typeface="+mj-lt"/>
            </a:endParaRPr>
          </a:p>
          <a:p>
            <a:pPr algn="ctr"/>
            <a:r>
              <a:rPr lang="en-GB" sz="2800" dirty="0" smtClean="0">
                <a:ln w="0"/>
                <a:solidFill>
                  <a:srgbClr val="0000FF"/>
                </a:solidFill>
                <a:effectLst>
                  <a:outerShdw blurRad="38100" dist="19050" dir="2700000" algn="tl" rotWithShape="0">
                    <a:schemeClr val="dk1">
                      <a:alpha val="40000"/>
                    </a:schemeClr>
                  </a:outerShdw>
                </a:effectLst>
              </a:rPr>
              <a:t> Term 4</a:t>
            </a:r>
          </a:p>
          <a:p>
            <a:pPr algn="ctr"/>
            <a:r>
              <a:rPr lang="en-GB" sz="1200" dirty="0" smtClean="0">
                <a:ln w="0"/>
                <a:solidFill>
                  <a:srgbClr val="0000FF"/>
                </a:solidFill>
                <a:effectLst>
                  <a:outerShdw blurRad="38100" dist="19050" dir="2700000" algn="tl" rotWithShape="0">
                    <a:schemeClr val="dk1">
                      <a:alpha val="40000"/>
                    </a:schemeClr>
                  </a:outerShdw>
                </a:effectLst>
              </a:rPr>
              <a:t>To be handed in by 3</a:t>
            </a:r>
            <a:r>
              <a:rPr lang="en-GB" sz="1200" baseline="30000" dirty="0" smtClean="0">
                <a:ln w="0"/>
                <a:solidFill>
                  <a:srgbClr val="0000FF"/>
                </a:solidFill>
                <a:effectLst>
                  <a:outerShdw blurRad="38100" dist="19050" dir="2700000" algn="tl" rotWithShape="0">
                    <a:schemeClr val="dk1">
                      <a:alpha val="40000"/>
                    </a:schemeClr>
                  </a:outerShdw>
                </a:effectLst>
              </a:rPr>
              <a:t>rd</a:t>
            </a:r>
            <a:r>
              <a:rPr lang="en-GB" sz="1200" dirty="0" smtClean="0">
                <a:ln w="0"/>
                <a:solidFill>
                  <a:srgbClr val="0000FF"/>
                </a:solidFill>
                <a:effectLst>
                  <a:outerShdw blurRad="38100" dist="19050" dir="2700000" algn="tl" rotWithShape="0">
                    <a:schemeClr val="dk1">
                      <a:alpha val="40000"/>
                    </a:schemeClr>
                  </a:outerShdw>
                </a:effectLst>
              </a:rPr>
              <a:t> April</a:t>
            </a:r>
            <a:endParaRPr lang="en-GB" sz="2800" dirty="0" smtClean="0">
              <a:ln w="0"/>
              <a:solidFill>
                <a:srgbClr val="0000FF"/>
              </a:solidFill>
              <a:effectLst>
                <a:outerShdw blurRad="38100" dist="19050" dir="2700000" algn="tl" rotWithShape="0">
                  <a:schemeClr val="dk1">
                    <a:alpha val="40000"/>
                  </a:schemeClr>
                </a:outerShdw>
              </a:effectLst>
            </a:endParaRP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3228275" y="3749830"/>
            <a:ext cx="3129324" cy="2400657"/>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u="sng" dirty="0" smtClean="0">
                <a:solidFill>
                  <a:srgbClr val="FF0000"/>
                </a:solidFill>
                <a:latin typeface="Calibri body"/>
                <a:cs typeface="Arial"/>
              </a:rPr>
              <a:t>Writing Challenge</a:t>
            </a:r>
          </a:p>
          <a:p>
            <a:pPr algn="ctr"/>
            <a:endParaRPr lang="en-GB" sz="1200" dirty="0">
              <a:latin typeface="Calibri body"/>
              <a:cs typeface="Arial"/>
            </a:endParaRPr>
          </a:p>
          <a:p>
            <a:pPr algn="ctr"/>
            <a:r>
              <a:rPr lang="en-GB" sz="1200" dirty="0" smtClean="0">
                <a:latin typeface="Calibri body"/>
                <a:cs typeface="Arial"/>
              </a:rPr>
              <a:t>Write a story about a mountain explorer trekking through the treacherous terrain of a mountainside.  </a:t>
            </a:r>
            <a:endParaRPr lang="en-GB" sz="1200" dirty="0">
              <a:latin typeface="Calibri body"/>
              <a:cs typeface="Arial"/>
            </a:endParaRPr>
          </a:p>
          <a:p>
            <a:pPr algn="ctr"/>
            <a:endParaRPr lang="en-GB" sz="1200" dirty="0" smtClean="0">
              <a:latin typeface="Calibri body"/>
              <a:cs typeface="Arial"/>
            </a:endParaRPr>
          </a:p>
          <a:p>
            <a:pPr algn="ctr"/>
            <a:r>
              <a:rPr lang="en-GB" sz="1200" dirty="0" smtClean="0">
                <a:solidFill>
                  <a:srgbClr val="FF0000"/>
                </a:solidFill>
                <a:latin typeface="Calibri body"/>
                <a:cs typeface="Arial"/>
              </a:rPr>
              <a:t>Who is the explorer?</a:t>
            </a:r>
          </a:p>
          <a:p>
            <a:pPr algn="ctr"/>
            <a:r>
              <a:rPr lang="en-GB" sz="1200" dirty="0" smtClean="0">
                <a:solidFill>
                  <a:srgbClr val="FF0000"/>
                </a:solidFill>
                <a:latin typeface="Calibri body"/>
                <a:cs typeface="Arial"/>
              </a:rPr>
              <a:t>Where are they exploring?</a:t>
            </a:r>
          </a:p>
          <a:p>
            <a:pPr algn="ctr"/>
            <a:r>
              <a:rPr lang="en-GB" sz="1200" dirty="0" smtClean="0">
                <a:solidFill>
                  <a:srgbClr val="FF0000"/>
                </a:solidFill>
                <a:latin typeface="Calibri body"/>
                <a:cs typeface="Arial"/>
              </a:rPr>
              <a:t>What do they see?</a:t>
            </a:r>
          </a:p>
          <a:p>
            <a:pPr algn="ctr"/>
            <a:r>
              <a:rPr lang="en-GB" sz="1200" dirty="0" smtClean="0">
                <a:solidFill>
                  <a:srgbClr val="FF0000"/>
                </a:solidFill>
                <a:latin typeface="Calibri body"/>
                <a:cs typeface="Arial"/>
              </a:rPr>
              <a:t>What do they hear?</a:t>
            </a:r>
          </a:p>
          <a:p>
            <a:pPr algn="ctr"/>
            <a:r>
              <a:rPr lang="en-GB" sz="1200" dirty="0" smtClean="0">
                <a:solidFill>
                  <a:srgbClr val="FF0000"/>
                </a:solidFill>
                <a:latin typeface="Calibri body"/>
                <a:cs typeface="Arial"/>
              </a:rPr>
              <a:t>Do they meet any mountain creatures?</a:t>
            </a:r>
          </a:p>
          <a:p>
            <a:pPr algn="ctr"/>
            <a:r>
              <a:rPr lang="en-GB" sz="1200" dirty="0" smtClean="0">
                <a:solidFill>
                  <a:srgbClr val="FF0000"/>
                </a:solidFill>
                <a:latin typeface="Calibri body"/>
                <a:cs typeface="Arial"/>
              </a:rPr>
              <a:t>How does your story end?</a:t>
            </a:r>
            <a:endParaRPr lang="en-GB" sz="1200" dirty="0">
              <a:solidFill>
                <a:srgbClr val="FF0000"/>
              </a:solidFill>
              <a:latin typeface="Calibri body"/>
              <a:cs typeface="Arial"/>
            </a:endParaRPr>
          </a:p>
        </p:txBody>
      </p:sp>
      <p:sp>
        <p:nvSpPr>
          <p:cNvPr id="16" name="TextBox 15"/>
          <p:cNvSpPr txBox="1"/>
          <p:nvPr/>
        </p:nvSpPr>
        <p:spPr>
          <a:xfrm>
            <a:off x="72093" y="902897"/>
            <a:ext cx="3017022" cy="2846933"/>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rPr>
              <a:t>Research and creation challenge</a:t>
            </a:r>
          </a:p>
          <a:p>
            <a:pPr lvl="0" algn="ctr"/>
            <a:endParaRPr lang="en-GB" sz="1200" dirty="0">
              <a:solidFill>
                <a:prstClr val="black"/>
              </a:solidFill>
            </a:endParaRPr>
          </a:p>
          <a:p>
            <a:pPr lvl="0" algn="ctr"/>
            <a:r>
              <a:rPr lang="en-GB" sz="1200" dirty="0" smtClean="0">
                <a:solidFill>
                  <a:prstClr val="black"/>
                </a:solidFill>
              </a:rPr>
              <a:t>Pick one of the famous mountains below and create a fact file, picture or model of it. </a:t>
            </a:r>
          </a:p>
          <a:p>
            <a:pPr lvl="0" algn="ctr"/>
            <a:endParaRPr lang="en-GB" sz="1200" dirty="0">
              <a:solidFill>
                <a:prstClr val="black"/>
              </a:solidFill>
            </a:endParaRPr>
          </a:p>
          <a:p>
            <a:pPr lvl="0"/>
            <a:r>
              <a:rPr lang="en-GB" sz="1200" dirty="0" smtClean="0">
                <a:solidFill>
                  <a:srgbClr val="FF0000"/>
                </a:solidFill>
              </a:rPr>
              <a:t>Mount Fiji                       Mount Kilimanjaro</a:t>
            </a:r>
          </a:p>
          <a:p>
            <a:pPr lvl="0"/>
            <a:r>
              <a:rPr lang="en-GB" sz="1200" dirty="0" smtClean="0">
                <a:solidFill>
                  <a:srgbClr val="FF0000"/>
                </a:solidFill>
              </a:rPr>
              <a:t>Mont Blanc                     K2</a:t>
            </a:r>
          </a:p>
          <a:p>
            <a:pPr lvl="0"/>
            <a:r>
              <a:rPr lang="en-GB" sz="1200" dirty="0" smtClean="0">
                <a:solidFill>
                  <a:srgbClr val="FF0000"/>
                </a:solidFill>
              </a:rPr>
              <a:t>Matterhorn                     Table Mountain</a:t>
            </a:r>
          </a:p>
          <a:p>
            <a:pPr lvl="0"/>
            <a:endParaRPr lang="en-GB" sz="1200" dirty="0" smtClean="0">
              <a:solidFill>
                <a:prstClr val="black"/>
              </a:solidFill>
            </a:endParaRPr>
          </a:p>
          <a:p>
            <a:pPr lvl="0" algn="ctr"/>
            <a:r>
              <a:rPr lang="en-GB" sz="1200" dirty="0" smtClean="0">
                <a:solidFill>
                  <a:prstClr val="black"/>
                </a:solidFill>
              </a:rPr>
              <a:t>Use the internet, or ask for information from the classroom in order to complete this research challenge. </a:t>
            </a:r>
          </a:p>
          <a:p>
            <a:pPr lvl="0" algn="ctr"/>
            <a:endParaRPr lang="en-GB" sz="1100" dirty="0" smtClean="0">
              <a:solidFill>
                <a:prstClr val="black"/>
              </a:solidFill>
            </a:endParaRPr>
          </a:p>
        </p:txBody>
      </p:sp>
      <p:pic>
        <p:nvPicPr>
          <p:cNvPr id="8" name="Picture 7"/>
          <p:cNvPicPr>
            <a:picLocks noChangeAspect="1"/>
          </p:cNvPicPr>
          <p:nvPr/>
        </p:nvPicPr>
        <p:blipFill>
          <a:blip r:embed="rId2"/>
          <a:stretch>
            <a:fillRect/>
          </a:stretch>
        </p:blipFill>
        <p:spPr>
          <a:xfrm>
            <a:off x="222087" y="4059226"/>
            <a:ext cx="2377399" cy="1632961"/>
          </a:xfrm>
          <a:prstGeom prst="rect">
            <a:avLst/>
          </a:prstGeom>
        </p:spPr>
      </p:pic>
      <p:sp>
        <p:nvSpPr>
          <p:cNvPr id="10" name="TextBox 9"/>
          <p:cNvSpPr txBox="1"/>
          <p:nvPr/>
        </p:nvSpPr>
        <p:spPr>
          <a:xfrm>
            <a:off x="6496760" y="837582"/>
            <a:ext cx="3329267" cy="360098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body"/>
                <a:cs typeface="Arial"/>
              </a:rPr>
              <a:t>Science </a:t>
            </a:r>
            <a:r>
              <a:rPr lang="en-GB" b="1" u="sng" dirty="0" err="1" smtClean="0">
                <a:solidFill>
                  <a:srgbClr val="FF0000"/>
                </a:solidFill>
                <a:latin typeface="Calibri body"/>
                <a:cs typeface="Arial"/>
              </a:rPr>
              <a:t>challange</a:t>
            </a:r>
            <a:endParaRPr lang="en-GB" b="1" u="sng" dirty="0" smtClean="0">
              <a:solidFill>
                <a:srgbClr val="FF0000"/>
              </a:solidFill>
              <a:latin typeface="Calibri body"/>
              <a:cs typeface="Arial"/>
            </a:endParaRPr>
          </a:p>
          <a:p>
            <a:pPr lvl="0" algn="ctr"/>
            <a:endParaRPr lang="en-GB" b="1" u="sng" dirty="0">
              <a:solidFill>
                <a:srgbClr val="FF0000"/>
              </a:solidFill>
              <a:latin typeface="Calibri body"/>
              <a:cs typeface="Arial"/>
            </a:endParaRPr>
          </a:p>
          <a:p>
            <a:pPr>
              <a:buFont typeface="+mj-lt"/>
              <a:buAutoNum type="arabicPeriod"/>
            </a:pPr>
            <a:r>
              <a:rPr lang="en-GB" sz="1200" dirty="0">
                <a:latin typeface="Calibri" panose="020F0502020204030204" pitchFamily="34" charset="0"/>
                <a:cs typeface="Calibri" panose="020F0502020204030204" pitchFamily="34" charset="0"/>
              </a:rPr>
              <a:t>Look around your house find solids, liquids and gases. Take photos of yourself proving each one. Can you find any solids which behave like liquids</a:t>
            </a:r>
            <a:r>
              <a:rPr lang="en-GB" sz="1200" dirty="0" smtClean="0">
                <a:latin typeface="Calibri" panose="020F0502020204030204" pitchFamily="34" charset="0"/>
                <a:cs typeface="Calibri" panose="020F0502020204030204" pitchFamily="34" charset="0"/>
              </a:rPr>
              <a:t>?</a:t>
            </a:r>
          </a:p>
          <a:p>
            <a:pPr>
              <a:buFont typeface="+mj-lt"/>
              <a:buAutoNum type="arabicPeriod"/>
            </a:pPr>
            <a:endParaRPr lang="en-GB" sz="1200" dirty="0">
              <a:latin typeface="Calibri" panose="020F0502020204030204" pitchFamily="34" charset="0"/>
              <a:cs typeface="Calibri" panose="020F0502020204030204" pitchFamily="34" charset="0"/>
            </a:endParaRPr>
          </a:p>
          <a:p>
            <a:pPr>
              <a:buFont typeface="+mj-lt"/>
              <a:buAutoNum type="arabicPeriod"/>
            </a:pPr>
            <a:r>
              <a:rPr lang="en-GB" sz="1200" dirty="0">
                <a:latin typeface="Calibri" panose="020F0502020204030204" pitchFamily="34" charset="0"/>
                <a:cs typeface="Calibri" panose="020F0502020204030204" pitchFamily="34" charset="0"/>
              </a:rPr>
              <a:t>Write instructions for how to make a vertebrate animal: reptile, amphibian, bird, mammal, fish or invertebrate: snails, slugs, worms, spiders or insects</a:t>
            </a:r>
            <a:r>
              <a:rPr lang="en-GB" sz="1200" dirty="0" smtClean="0">
                <a:latin typeface="Calibri" panose="020F0502020204030204" pitchFamily="34" charset="0"/>
                <a:cs typeface="Calibri" panose="020F0502020204030204" pitchFamily="34" charset="0"/>
              </a:rPr>
              <a:t>.</a:t>
            </a:r>
          </a:p>
          <a:p>
            <a:pPr>
              <a:buFont typeface="+mj-lt"/>
              <a:buAutoNum type="arabicPeriod"/>
            </a:pPr>
            <a:endParaRPr lang="en-GB" sz="1200" dirty="0">
              <a:latin typeface="Calibri" panose="020F0502020204030204" pitchFamily="34" charset="0"/>
              <a:cs typeface="Calibri" panose="020F0502020204030204" pitchFamily="34" charset="0"/>
            </a:endParaRPr>
          </a:p>
          <a:p>
            <a:pPr>
              <a:buFont typeface="+mj-lt"/>
              <a:buAutoNum type="arabicPeriod"/>
            </a:pPr>
            <a:r>
              <a:rPr lang="en-GB" sz="1200" dirty="0">
                <a:latin typeface="Calibri" panose="020F0502020204030204" pitchFamily="34" charset="0"/>
                <a:cs typeface="Calibri" panose="020F0502020204030204" pitchFamily="34" charset="0"/>
              </a:rPr>
              <a:t>With an adult. Boil 100ml of water at different temperatures and time how long it takes to fully evaporate. Show your results in a bar graph</a:t>
            </a:r>
            <a:r>
              <a:rPr lang="en-GB" sz="1200" dirty="0" smtClean="0">
                <a:latin typeface="Calibri" panose="020F0502020204030204" pitchFamily="34" charset="0"/>
                <a:cs typeface="Calibri" panose="020F0502020204030204" pitchFamily="34" charset="0"/>
              </a:rPr>
              <a:t>.</a:t>
            </a:r>
          </a:p>
          <a:p>
            <a:pPr>
              <a:buFont typeface="+mj-lt"/>
              <a:buAutoNum type="arabicPeriod"/>
            </a:pPr>
            <a:endParaRPr lang="en-GB" sz="1200" dirty="0">
              <a:latin typeface="Calibri" panose="020F0502020204030204" pitchFamily="34" charset="0"/>
              <a:cs typeface="Calibri" panose="020F0502020204030204" pitchFamily="34" charset="0"/>
            </a:endParaRPr>
          </a:p>
          <a:p>
            <a:pPr>
              <a:buFont typeface="+mj-lt"/>
              <a:buAutoNum type="arabicPeriod"/>
            </a:pPr>
            <a:r>
              <a:rPr lang="en-GB" sz="1200" dirty="0">
                <a:latin typeface="Calibri" panose="020F0502020204030204" pitchFamily="34" charset="0"/>
                <a:cs typeface="Calibri" panose="020F0502020204030204" pitchFamily="34" charset="0"/>
              </a:rPr>
              <a:t>Make your own ear muffs out of different materials, test to see which ones work best. Which ones provide the best insulation against sound</a:t>
            </a:r>
            <a:r>
              <a:rPr lang="en-GB"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3718072" y="2163020"/>
            <a:ext cx="2413250" cy="1387112"/>
          </a:xfrm>
          <a:prstGeom prst="rect">
            <a:avLst/>
          </a:prstGeom>
        </p:spPr>
      </p:pic>
      <p:pic>
        <p:nvPicPr>
          <p:cNvPr id="7" name="Picture 6"/>
          <p:cNvPicPr>
            <a:picLocks noChangeAspect="1"/>
          </p:cNvPicPr>
          <p:nvPr/>
        </p:nvPicPr>
        <p:blipFill>
          <a:blip r:embed="rId4"/>
          <a:stretch>
            <a:fillRect/>
          </a:stretch>
        </p:blipFill>
        <p:spPr>
          <a:xfrm>
            <a:off x="6925836" y="4748485"/>
            <a:ext cx="2471114" cy="1534750"/>
          </a:xfrm>
          <a:prstGeom prst="rect">
            <a:avLst/>
          </a:prstGeom>
        </p:spPr>
      </p:pic>
    </p:spTree>
    <p:extLst>
      <p:ext uri="{BB962C8B-B14F-4D97-AF65-F5344CB8AC3E}">
        <p14:creationId xmlns:p14="http://schemas.microsoft.com/office/powerpoint/2010/main" val="18869255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1355</TotalTime>
  <Words>765</Words>
  <Application>Microsoft Office PowerPoint</Application>
  <PresentationFormat>A4 Paper (210x297 mm)</PresentationFormat>
  <Paragraphs>59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body</vt:lpstr>
      <vt:lpstr>Chiller</vt:lpstr>
      <vt:lpstr>Comic Sans MS</vt:lpstr>
      <vt:lpstr>Tw Cen MT</vt:lpstr>
      <vt:lpstr>Droplet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Southcott</dc:creator>
  <cp:lastModifiedBy>Anne Sargent</cp:lastModifiedBy>
  <cp:revision>75</cp:revision>
  <dcterms:created xsi:type="dcterms:W3CDTF">2015-08-14T08:28:58Z</dcterms:created>
  <dcterms:modified xsi:type="dcterms:W3CDTF">2019-03-01T08:00:01Z</dcterms:modified>
</cp:coreProperties>
</file>