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Lst>
  <p:sldSz cx="6858000" cy="9906000" type="A4"/>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7" d="100"/>
          <a:sy n="87" d="100"/>
        </p:scale>
        <p:origin x="828" y="-48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BE6B3A-4249-498C-8498-34208342511F}"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1751351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BE6B3A-4249-498C-8498-34208342511F}"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275355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BE6B3A-4249-498C-8498-34208342511F}"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059813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BE6B3A-4249-498C-8498-34208342511F}"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95881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BE6B3A-4249-498C-8498-34208342511F}" type="datetimeFigureOut">
              <a:rPr lang="en-GB" smtClean="0"/>
              <a:t>21/02/2019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872821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BE6B3A-4249-498C-8498-34208342511F}" type="datetimeFigureOut">
              <a:rPr lang="en-GB" smtClean="0"/>
              <a:t>21/02/2019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411833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BE6B3A-4249-498C-8498-34208342511F}" type="datetimeFigureOut">
              <a:rPr lang="en-GB" smtClean="0"/>
              <a:t>21/02/2019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181391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BE6B3A-4249-498C-8498-34208342511F}" type="datetimeFigureOut">
              <a:rPr lang="en-GB" smtClean="0"/>
              <a:t>21/02/2019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52192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BE6B3A-4249-498C-8498-34208342511F}" type="datetimeFigureOut">
              <a:rPr lang="en-GB" smtClean="0"/>
              <a:t>21/02/2019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3215646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5BE6B3A-4249-498C-8498-34208342511F}" type="datetimeFigureOut">
              <a:rPr lang="en-GB" smtClean="0"/>
              <a:t>21/02/2019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2106452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5BE6B3A-4249-498C-8498-34208342511F}" type="datetimeFigureOut">
              <a:rPr lang="en-GB" smtClean="0"/>
              <a:t>21/02/2019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C6C09-C64E-415E-9C2F-5A621CFBECDC}" type="slidenum">
              <a:rPr lang="en-GB" smtClean="0"/>
              <a:t>‹#›</a:t>
            </a:fld>
            <a:endParaRPr lang="en-GB"/>
          </a:p>
        </p:txBody>
      </p:sp>
    </p:spTree>
    <p:extLst>
      <p:ext uri="{BB962C8B-B14F-4D97-AF65-F5344CB8AC3E}">
        <p14:creationId xmlns:p14="http://schemas.microsoft.com/office/powerpoint/2010/main" val="257300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5BE6B3A-4249-498C-8498-34208342511F}" type="datetimeFigureOut">
              <a:rPr lang="en-GB" smtClean="0"/>
              <a:t>21/02/2019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63C6C09-C64E-415E-9C2F-5A621CFBECDC}" type="slidenum">
              <a:rPr lang="en-GB" smtClean="0"/>
              <a:t>‹#›</a:t>
            </a:fld>
            <a:endParaRPr lang="en-GB"/>
          </a:p>
        </p:txBody>
      </p:sp>
    </p:spTree>
    <p:extLst>
      <p:ext uri="{BB962C8B-B14F-4D97-AF65-F5344CB8AC3E}">
        <p14:creationId xmlns:p14="http://schemas.microsoft.com/office/powerpoint/2010/main" val="40640917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5000"/>
            <a:lum/>
          </a:blip>
          <a:srcRect/>
          <a:stretch>
            <a:fillRect l="-40000" r="-40000"/>
          </a:stretch>
        </a:blipFill>
        <a:effectLst/>
      </p:bgPr>
    </p:bg>
    <p:spTree>
      <p:nvGrpSpPr>
        <p:cNvPr id="1" name=""/>
        <p:cNvGrpSpPr/>
        <p:nvPr/>
      </p:nvGrpSpPr>
      <p:grpSpPr>
        <a:xfrm>
          <a:off x="0" y="0"/>
          <a:ext cx="0" cy="0"/>
          <a:chOff x="0" y="0"/>
          <a:chExt cx="0" cy="0"/>
        </a:xfrm>
      </p:grpSpPr>
      <p:sp>
        <p:nvSpPr>
          <p:cNvPr id="9" name="TextBox 8"/>
          <p:cNvSpPr txBox="1"/>
          <p:nvPr/>
        </p:nvSpPr>
        <p:spPr>
          <a:xfrm>
            <a:off x="3531476" y="7569268"/>
            <a:ext cx="3217053" cy="1069524"/>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b="1" u="sng" dirty="0">
                <a:solidFill>
                  <a:srgbClr val="7030A0"/>
                </a:solidFill>
                <a:latin typeface="Berlin Sans FB" panose="020E0602020502020306" pitchFamily="34" charset="0"/>
                <a:cs typeface="Arial"/>
              </a:rPr>
              <a:t>ART</a:t>
            </a:r>
          </a:p>
          <a:p>
            <a:pPr algn="just"/>
            <a:r>
              <a:rPr lang="en-GB" sz="1050" b="1" dirty="0">
                <a:latin typeface="Berlin Sans FB" panose="020E0602020502020306" pitchFamily="34" charset="0"/>
                <a:cs typeface="Arial"/>
              </a:rPr>
              <a:t>As Artists</a:t>
            </a:r>
            <a:r>
              <a:rPr lang="en-GB" sz="1050" dirty="0">
                <a:latin typeface="Berlin Sans FB" panose="020E0602020502020306" pitchFamily="34" charset="0"/>
                <a:cs typeface="Arial"/>
              </a:rPr>
              <a:t>, we will </a:t>
            </a:r>
            <a:r>
              <a:rPr lang="en-GB" sz="1050" dirty="0" smtClean="0">
                <a:latin typeface="Berlin Sans FB" panose="020E0602020502020306" pitchFamily="34" charset="0"/>
                <a:cs typeface="Arial"/>
              </a:rPr>
              <a:t>be </a:t>
            </a:r>
            <a:r>
              <a:rPr lang="en-GB" sz="1050" dirty="0" smtClean="0">
                <a:latin typeface="Berlin Sans FB" panose="020E0602020502020306" pitchFamily="34" charset="0"/>
                <a:cs typeface="Arial"/>
              </a:rPr>
              <a:t> printing using a number </a:t>
            </a:r>
            <a:r>
              <a:rPr lang="en-GB" sz="1050" dirty="0" smtClean="0">
                <a:latin typeface="Berlin Sans FB" panose="020E0602020502020306" pitchFamily="34" charset="0"/>
                <a:cs typeface="Arial"/>
              </a:rPr>
              <a:t>of techniques.  We shall study the work of many artists who have used print to create their work and create our own art using natural materials. We shall also be flower pressing to create our own Spring inspired art. </a:t>
            </a:r>
            <a:endParaRPr lang="en-GB" sz="1050" dirty="0">
              <a:latin typeface="Berlin Sans FB" panose="020E0602020502020306" pitchFamily="34" charset="0"/>
              <a:cs typeface="Arial"/>
            </a:endParaRPr>
          </a:p>
        </p:txBody>
      </p:sp>
      <p:sp>
        <p:nvSpPr>
          <p:cNvPr id="11" name="TextBox 10"/>
          <p:cNvSpPr txBox="1"/>
          <p:nvPr/>
        </p:nvSpPr>
        <p:spPr>
          <a:xfrm>
            <a:off x="3531476" y="5467735"/>
            <a:ext cx="3231945" cy="203902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rgbClr val="00B050"/>
                </a:solidFill>
                <a:latin typeface="Berlin Sans FB" panose="020E0602020502020306" pitchFamily="34" charset="0"/>
                <a:cs typeface="Arial"/>
              </a:rPr>
              <a:t>SCIENCE</a:t>
            </a:r>
          </a:p>
          <a:p>
            <a:pPr algn="just"/>
            <a:r>
              <a:rPr lang="en-GB" altLang="en-US" sz="1050" b="1" dirty="0">
                <a:latin typeface="Berlin Sans FB" panose="020E0602020502020306" pitchFamily="34" charset="0"/>
                <a:cs typeface="Arial"/>
              </a:rPr>
              <a:t>As Scientists</a:t>
            </a:r>
            <a:r>
              <a:rPr lang="en-GB" altLang="en-US" sz="1050" dirty="0">
                <a:latin typeface="Berlin Sans FB" panose="020E0602020502020306" pitchFamily="34" charset="0"/>
                <a:cs typeface="Arial"/>
              </a:rPr>
              <a:t>, we </a:t>
            </a:r>
            <a:r>
              <a:rPr lang="en-GB" altLang="en-US" sz="1050" dirty="0" smtClean="0">
                <a:latin typeface="Berlin Sans FB" panose="020E0602020502020306" pitchFamily="34" charset="0"/>
                <a:cs typeface="Arial"/>
              </a:rPr>
              <a:t>will </a:t>
            </a:r>
            <a:r>
              <a:rPr lang="en-GB" altLang="en-US" sz="1050" dirty="0">
                <a:latin typeface="Berlin Sans FB" panose="020E0602020502020306" pitchFamily="34" charset="0"/>
                <a:cs typeface="Arial"/>
              </a:rPr>
              <a:t>have the opportunity to closely study plants and trees in the natural environment, taking measurements and making</a:t>
            </a:r>
          </a:p>
          <a:p>
            <a:pPr algn="just"/>
            <a:r>
              <a:rPr lang="en-GB" altLang="en-US" sz="1050" dirty="0">
                <a:latin typeface="Berlin Sans FB" panose="020E0602020502020306" pitchFamily="34" charset="0"/>
                <a:cs typeface="Arial"/>
              </a:rPr>
              <a:t>observational drawings. </a:t>
            </a:r>
            <a:r>
              <a:rPr lang="en-GB" altLang="en-US" sz="1050" dirty="0" smtClean="0">
                <a:latin typeface="Berlin Sans FB" panose="020E0602020502020306" pitchFamily="34" charset="0"/>
                <a:cs typeface="Arial"/>
              </a:rPr>
              <a:t>We shall </a:t>
            </a:r>
            <a:r>
              <a:rPr lang="en-GB" altLang="en-US" sz="1050" dirty="0">
                <a:latin typeface="Berlin Sans FB" panose="020E0602020502020306" pitchFamily="34" charset="0"/>
                <a:cs typeface="Arial"/>
              </a:rPr>
              <a:t>plant a seed and a bulb and compare them as they grow. </a:t>
            </a:r>
            <a:r>
              <a:rPr lang="en-GB" altLang="en-US" sz="1050" dirty="0" smtClean="0">
                <a:latin typeface="Berlin Sans FB" panose="020E0602020502020306" pitchFamily="34" charset="0"/>
                <a:cs typeface="Arial"/>
              </a:rPr>
              <a:t>Later in the term we will </a:t>
            </a:r>
            <a:r>
              <a:rPr lang="en-GB" altLang="en-US" sz="1050" dirty="0">
                <a:latin typeface="Berlin Sans FB" panose="020E0602020502020306" pitchFamily="34" charset="0"/>
                <a:cs typeface="Arial"/>
              </a:rPr>
              <a:t>set </a:t>
            </a:r>
            <a:r>
              <a:rPr lang="en-GB" altLang="en-US" sz="1050" dirty="0" smtClean="0">
                <a:latin typeface="Berlin Sans FB" panose="020E0602020502020306" pitchFamily="34" charset="0"/>
                <a:cs typeface="Arial"/>
              </a:rPr>
              <a:t>up a </a:t>
            </a:r>
            <a:r>
              <a:rPr lang="en-GB" altLang="en-US" sz="1050" dirty="0">
                <a:latin typeface="Berlin Sans FB" panose="020E0602020502020306" pitchFamily="34" charset="0"/>
                <a:cs typeface="Arial"/>
              </a:rPr>
              <a:t>comparative experiment to observe what plants need to grow well, and watch the germination process first hand by growing </a:t>
            </a:r>
            <a:r>
              <a:rPr lang="en-GB" altLang="en-US" sz="1050" dirty="0" smtClean="0">
                <a:latin typeface="Berlin Sans FB" panose="020E0602020502020306" pitchFamily="34" charset="0"/>
                <a:cs typeface="Arial"/>
              </a:rPr>
              <a:t>our own grass heads. We shall begin </a:t>
            </a:r>
            <a:r>
              <a:rPr lang="en-GB" altLang="en-US" sz="1050" dirty="0">
                <a:latin typeface="Berlin Sans FB" panose="020E0602020502020306" pitchFamily="34" charset="0"/>
                <a:cs typeface="Arial"/>
              </a:rPr>
              <a:t>to learn about plants we eat, and understand that farming involves creating the right conditions for food crops to grow.</a:t>
            </a:r>
            <a:endParaRPr lang="en-GB" altLang="en-US" sz="1050" dirty="0">
              <a:latin typeface="Berlin Sans FB" panose="020E0602020502020306" pitchFamily="34" charset="0"/>
              <a:cs typeface="Arial"/>
            </a:endParaRPr>
          </a:p>
        </p:txBody>
      </p:sp>
      <p:sp>
        <p:nvSpPr>
          <p:cNvPr id="12" name="TextBox 11"/>
          <p:cNvSpPr txBox="1"/>
          <p:nvPr/>
        </p:nvSpPr>
        <p:spPr>
          <a:xfrm>
            <a:off x="116157" y="3235397"/>
            <a:ext cx="3318473" cy="1231106"/>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rgbClr val="FF0000"/>
                </a:solidFill>
                <a:latin typeface="Berlin Sans FB" panose="020E0602020502020306" pitchFamily="34" charset="0"/>
                <a:cs typeface="Arial"/>
              </a:rPr>
              <a:t>P.E </a:t>
            </a:r>
            <a:r>
              <a:rPr lang="en-GB" sz="1100" b="1" u="sng" dirty="0" smtClean="0">
                <a:solidFill>
                  <a:srgbClr val="FF0000"/>
                </a:solidFill>
                <a:latin typeface="Berlin Sans FB" panose="020E0602020502020306" pitchFamily="34" charset="0"/>
                <a:cs typeface="Arial"/>
              </a:rPr>
              <a:t>(Wednesday)</a:t>
            </a:r>
            <a:endParaRPr lang="en-GB" sz="1100" b="1" u="sng" dirty="0">
              <a:solidFill>
                <a:srgbClr val="FF0000"/>
              </a:solidFill>
              <a:latin typeface="Berlin Sans FB" panose="020E0602020502020306" pitchFamily="34" charset="0"/>
              <a:cs typeface="Arial"/>
            </a:endParaRPr>
          </a:p>
          <a:p>
            <a:pPr lvl="0" algn="just"/>
            <a:r>
              <a:rPr lang="en-GB" sz="1050" b="1" dirty="0">
                <a:solidFill>
                  <a:prstClr val="black"/>
                </a:solidFill>
                <a:latin typeface="Berlin Sans FB" panose="020E0602020502020306" pitchFamily="34" charset="0"/>
                <a:cs typeface="Arial"/>
              </a:rPr>
              <a:t>As Athletes,</a:t>
            </a:r>
            <a:r>
              <a:rPr lang="en-GB" sz="1050" dirty="0">
                <a:solidFill>
                  <a:prstClr val="black"/>
                </a:solidFill>
                <a:latin typeface="Berlin Sans FB" panose="020E0602020502020306" pitchFamily="34" charset="0"/>
                <a:cs typeface="Arial"/>
              </a:rPr>
              <a:t> we will be </a:t>
            </a:r>
            <a:r>
              <a:rPr lang="en-GB" sz="1050" dirty="0" smtClean="0">
                <a:solidFill>
                  <a:prstClr val="black"/>
                </a:solidFill>
                <a:latin typeface="Berlin Sans FB" panose="020E0602020502020306" pitchFamily="34" charset="0"/>
                <a:cs typeface="Arial"/>
              </a:rPr>
              <a:t>rugby players</a:t>
            </a:r>
            <a:r>
              <a:rPr lang="en-GB" sz="1050" dirty="0" smtClean="0">
                <a:solidFill>
                  <a:prstClr val="black"/>
                </a:solidFill>
                <a:latin typeface="Berlin Sans FB" panose="020E0602020502020306" pitchFamily="34" charset="0"/>
                <a:cs typeface="Arial"/>
              </a:rPr>
              <a:t>. </a:t>
            </a:r>
            <a:r>
              <a:rPr lang="en-GB" sz="1050" dirty="0" smtClean="0">
                <a:solidFill>
                  <a:prstClr val="black"/>
                </a:solidFill>
                <a:latin typeface="Berlin Sans FB" panose="020E0602020502020306" pitchFamily="34" charset="0"/>
                <a:cs typeface="Arial"/>
              </a:rPr>
              <a:t>We shall </a:t>
            </a:r>
            <a:r>
              <a:rPr lang="en-GB" sz="1050" dirty="0" smtClean="0">
                <a:solidFill>
                  <a:prstClr val="black"/>
                </a:solidFill>
                <a:latin typeface="Berlin Sans FB" panose="020E0602020502020306" pitchFamily="34" charset="0"/>
                <a:cs typeface="Arial"/>
              </a:rPr>
              <a:t>learn the rules of the game and take part in tag-rugby competitions.  Our focus this term will be on teamwork. </a:t>
            </a:r>
          </a:p>
          <a:p>
            <a:pPr lvl="0" algn="just"/>
            <a:endParaRPr lang="en-GB" sz="1050" b="1" dirty="0">
              <a:solidFill>
                <a:prstClr val="black"/>
              </a:solidFill>
              <a:latin typeface="Berlin Sans FB" panose="020E0602020502020306" pitchFamily="34" charset="0"/>
              <a:cs typeface="Arial"/>
            </a:endParaRPr>
          </a:p>
          <a:p>
            <a:pPr lvl="0" algn="just"/>
            <a:r>
              <a:rPr lang="en-GB" sz="1050" b="1" dirty="0" smtClean="0">
                <a:solidFill>
                  <a:prstClr val="black"/>
                </a:solidFill>
                <a:latin typeface="Berlin Sans FB" panose="020E0602020502020306" pitchFamily="34" charset="0"/>
                <a:cs typeface="Arial"/>
              </a:rPr>
              <a:t>Please </a:t>
            </a:r>
            <a:r>
              <a:rPr lang="en-GB" sz="1050" b="1" dirty="0">
                <a:solidFill>
                  <a:prstClr val="black"/>
                </a:solidFill>
                <a:latin typeface="Berlin Sans FB" panose="020E0602020502020306" pitchFamily="34" charset="0"/>
                <a:cs typeface="Arial"/>
              </a:rPr>
              <a:t>ensure that your child has a full PE kit including trainers. </a:t>
            </a:r>
          </a:p>
        </p:txBody>
      </p:sp>
      <p:sp>
        <p:nvSpPr>
          <p:cNvPr id="7" name="TextBox 6"/>
          <p:cNvSpPr txBox="1"/>
          <p:nvPr/>
        </p:nvSpPr>
        <p:spPr>
          <a:xfrm>
            <a:off x="3531476" y="194066"/>
            <a:ext cx="3217053" cy="1877437"/>
          </a:xfrm>
          <a:prstGeom prst="rect">
            <a:avLst/>
          </a:prstGeom>
          <a:noFill/>
          <a:ln>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GB" sz="1100" b="1" u="sng" dirty="0">
                <a:solidFill>
                  <a:srgbClr val="00B0F0"/>
                </a:solidFill>
                <a:latin typeface="Berlin Sans FB" panose="020E0602020502020306" pitchFamily="34" charset="0"/>
                <a:cs typeface="Arial"/>
              </a:rPr>
              <a:t>MATHEMATICS</a:t>
            </a:r>
          </a:p>
          <a:p>
            <a:pPr algn="just"/>
            <a:r>
              <a:rPr lang="en-GB" sz="1050" b="1" dirty="0">
                <a:latin typeface="Berlin Sans FB" panose="020E0602020502020306" pitchFamily="34" charset="0"/>
                <a:cs typeface="Arial"/>
              </a:rPr>
              <a:t>As Mathematicians</a:t>
            </a:r>
            <a:r>
              <a:rPr lang="en-GB" sz="1050" dirty="0">
                <a:latin typeface="Berlin Sans FB" panose="020E0602020502020306" pitchFamily="34" charset="0"/>
                <a:cs typeface="Arial"/>
              </a:rPr>
              <a:t>, </a:t>
            </a:r>
            <a:r>
              <a:rPr lang="en-GB" sz="1050" dirty="0" smtClean="0">
                <a:latin typeface="Berlin Sans FB" panose="020E0602020502020306" pitchFamily="34" charset="0"/>
                <a:cs typeface="Arial"/>
              </a:rPr>
              <a:t>we will be using our knowledge to measure and record the height of plants and the capacity of water.  We shall also be measuring and comparing the heights and length of </a:t>
            </a:r>
            <a:r>
              <a:rPr lang="en-GB" sz="1050" dirty="0" smtClean="0">
                <a:latin typeface="Berlin Sans FB" panose="020E0602020502020306" pitchFamily="34" charset="0"/>
                <a:cs typeface="Arial"/>
              </a:rPr>
              <a:t>beanstalks linked to ‘</a:t>
            </a:r>
            <a:r>
              <a:rPr lang="en-GB" sz="1050" i="1" dirty="0" smtClean="0">
                <a:latin typeface="Berlin Sans FB" panose="020E0602020502020306" pitchFamily="34" charset="0"/>
                <a:cs typeface="Arial"/>
              </a:rPr>
              <a:t>Jack and the Beanstalk</a:t>
            </a:r>
            <a:r>
              <a:rPr lang="en-GB" sz="1050" dirty="0" smtClean="0">
                <a:latin typeface="Berlin Sans FB" panose="020E0602020502020306" pitchFamily="34" charset="0"/>
                <a:cs typeface="Arial"/>
              </a:rPr>
              <a:t>’. </a:t>
            </a:r>
            <a:r>
              <a:rPr lang="en-GB" sz="1050" dirty="0" smtClean="0">
                <a:latin typeface="Berlin Sans FB" panose="020E0602020502020306" pitchFamily="34" charset="0"/>
                <a:cs typeface="Arial"/>
              </a:rPr>
              <a:t>Later in the </a:t>
            </a:r>
            <a:r>
              <a:rPr lang="en-GB" sz="1050" dirty="0" smtClean="0">
                <a:latin typeface="Berlin Sans FB" panose="020E0602020502020306" pitchFamily="34" charset="0"/>
                <a:cs typeface="Arial"/>
              </a:rPr>
              <a:t>term, </a:t>
            </a:r>
            <a:r>
              <a:rPr lang="en-GB" sz="1050" dirty="0" smtClean="0">
                <a:latin typeface="Berlin Sans FB" panose="020E0602020502020306" pitchFamily="34" charset="0"/>
                <a:cs typeface="Arial"/>
              </a:rPr>
              <a:t>we shall apply our knowledge of fractions to divide and share amounts of food whilst compiling an ‘Eat well’ plate.  We will also be applying our maths to art by naming and drawing 2D shapes to create our own Mondrian inspired collage.</a:t>
            </a:r>
            <a:endParaRPr lang="en-GB" dirty="0"/>
          </a:p>
        </p:txBody>
      </p:sp>
      <p:sp>
        <p:nvSpPr>
          <p:cNvPr id="8" name="TextBox 7"/>
          <p:cNvSpPr txBox="1"/>
          <p:nvPr/>
        </p:nvSpPr>
        <p:spPr>
          <a:xfrm>
            <a:off x="141683" y="182294"/>
            <a:ext cx="3305710" cy="1954381"/>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b="1" u="sng" dirty="0">
                <a:solidFill>
                  <a:srgbClr val="C00000"/>
                </a:solidFill>
                <a:latin typeface="Berlin Sans FB" panose="020E0602020502020306" pitchFamily="34" charset="0"/>
                <a:cs typeface="Arial"/>
              </a:rPr>
              <a:t>ENGLISH</a:t>
            </a:r>
          </a:p>
          <a:p>
            <a:pPr algn="just"/>
            <a:r>
              <a:rPr lang="en-GB" sz="1100" b="1" dirty="0">
                <a:latin typeface="Berlin Sans FB" panose="020E0602020502020306" pitchFamily="34" charset="0"/>
                <a:cs typeface="Arial"/>
              </a:rPr>
              <a:t>As Writers</a:t>
            </a:r>
            <a:r>
              <a:rPr lang="en-GB" sz="1100" dirty="0">
                <a:latin typeface="Berlin Sans FB" panose="020E0602020502020306" pitchFamily="34" charset="0"/>
                <a:cs typeface="Arial"/>
              </a:rPr>
              <a:t>, </a:t>
            </a:r>
            <a:r>
              <a:rPr lang="en-GB" sz="1100" dirty="0" smtClean="0">
                <a:latin typeface="Berlin Sans FB" panose="020E0602020502020306" pitchFamily="34" charset="0"/>
                <a:cs typeface="Arial"/>
              </a:rPr>
              <a:t>we shall begin our term by reading </a:t>
            </a:r>
            <a:r>
              <a:rPr lang="en-GB" sz="1100" dirty="0" smtClean="0">
                <a:latin typeface="Berlin Sans FB" panose="020E0602020502020306" pitchFamily="34" charset="0"/>
                <a:cs typeface="Arial"/>
              </a:rPr>
              <a:t>‘</a:t>
            </a:r>
            <a:r>
              <a:rPr lang="en-GB" sz="1100" i="1" dirty="0" smtClean="0">
                <a:latin typeface="Berlin Sans FB" panose="020E0602020502020306" pitchFamily="34" charset="0"/>
                <a:cs typeface="Arial"/>
              </a:rPr>
              <a:t>The Flower</a:t>
            </a:r>
            <a:r>
              <a:rPr lang="en-GB" sz="1100" dirty="0" smtClean="0">
                <a:latin typeface="Berlin Sans FB" panose="020E0602020502020306" pitchFamily="34" charset="0"/>
                <a:cs typeface="Arial"/>
              </a:rPr>
              <a:t>’ by John Light.  We shall describe the character and setting before designing our own flower and creating a fact sheet all about it.  After reading ‘</a:t>
            </a:r>
            <a:r>
              <a:rPr lang="en-GB" sz="1100" i="1" dirty="0" smtClean="0">
                <a:latin typeface="Berlin Sans FB" panose="020E0602020502020306" pitchFamily="34" charset="0"/>
                <a:cs typeface="Arial"/>
              </a:rPr>
              <a:t>Jack and the Beanstalk</a:t>
            </a:r>
            <a:r>
              <a:rPr lang="en-GB" sz="1100" dirty="0" smtClean="0">
                <a:latin typeface="Berlin Sans FB" panose="020E0602020502020306" pitchFamily="34" charset="0"/>
                <a:cs typeface="Arial"/>
              </a:rPr>
              <a:t>’ we shall use our directional knowledge to write instructions to guide Jack through ‘Fairy tale land and safely home. Later in the term, we shall be using our learning on plant growth to write our own story poem which describes the growth of a seed to a plant.</a:t>
            </a:r>
            <a:endParaRPr lang="en-GB" sz="1100" dirty="0" smtClean="0">
              <a:latin typeface="Berlin Sans FB" panose="020E0602020502020306" pitchFamily="34" charset="0"/>
              <a:cs typeface="Arial"/>
            </a:endParaRPr>
          </a:p>
        </p:txBody>
      </p:sp>
      <p:sp>
        <p:nvSpPr>
          <p:cNvPr id="21" name="TextBox 20"/>
          <p:cNvSpPr txBox="1"/>
          <p:nvPr/>
        </p:nvSpPr>
        <p:spPr>
          <a:xfrm>
            <a:off x="116157" y="4537770"/>
            <a:ext cx="3318473" cy="1392689"/>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rgbClr val="00B0F0"/>
                </a:solidFill>
                <a:latin typeface="Berlin Sans FB" panose="020E0602020502020306" pitchFamily="34" charset="0"/>
                <a:cs typeface="Arial"/>
              </a:rPr>
              <a:t>HISTORY</a:t>
            </a:r>
          </a:p>
          <a:p>
            <a:pPr algn="just"/>
            <a:r>
              <a:rPr lang="en-GB" altLang="en-US" sz="1050" b="1" dirty="0">
                <a:latin typeface="Berlin Sans FB" panose="020E0602020502020306" pitchFamily="34" charset="0"/>
                <a:cs typeface="Arial"/>
              </a:rPr>
              <a:t>As Historians</a:t>
            </a:r>
            <a:r>
              <a:rPr lang="en-GB" altLang="en-US" sz="1050" dirty="0">
                <a:latin typeface="Berlin Sans FB" panose="020E0602020502020306" pitchFamily="34" charset="0"/>
                <a:cs typeface="Arial"/>
              </a:rPr>
              <a:t>, </a:t>
            </a:r>
            <a:r>
              <a:rPr lang="en-GB" altLang="en-US" sz="1050" dirty="0" smtClean="0">
                <a:latin typeface="Berlin Sans FB" panose="020E0602020502020306" pitchFamily="34" charset="0"/>
                <a:cs typeface="Arial"/>
              </a:rPr>
              <a:t>we will </a:t>
            </a:r>
            <a:r>
              <a:rPr lang="en-GB" altLang="en-US" sz="1050" dirty="0" smtClean="0">
                <a:latin typeface="Berlin Sans FB" panose="020E0602020502020306" pitchFamily="34" charset="0"/>
                <a:cs typeface="Arial"/>
              </a:rPr>
              <a:t>continue to learn </a:t>
            </a:r>
            <a:r>
              <a:rPr lang="en-GB" altLang="en-US" sz="1050" dirty="0" smtClean="0">
                <a:latin typeface="Berlin Sans FB" panose="020E0602020502020306" pitchFamily="34" charset="0"/>
                <a:cs typeface="Arial"/>
              </a:rPr>
              <a:t>about </a:t>
            </a:r>
            <a:r>
              <a:rPr lang="en-GB" altLang="en-US" sz="1050" dirty="0">
                <a:latin typeface="Berlin Sans FB" panose="020E0602020502020306" pitchFamily="34" charset="0"/>
                <a:cs typeface="Arial"/>
              </a:rPr>
              <a:t>the development of travel and transport throughout history. </a:t>
            </a:r>
            <a:r>
              <a:rPr lang="en-GB" altLang="en-US" sz="1050" dirty="0" smtClean="0">
                <a:latin typeface="Berlin Sans FB" panose="020E0602020502020306" pitchFamily="34" charset="0"/>
                <a:cs typeface="Arial"/>
              </a:rPr>
              <a:t>Alongside consolidating </a:t>
            </a:r>
            <a:r>
              <a:rPr lang="en-GB" altLang="en-US" sz="1050" dirty="0">
                <a:latin typeface="Berlin Sans FB" panose="020E0602020502020306" pitchFamily="34" charset="0"/>
                <a:cs typeface="Arial"/>
              </a:rPr>
              <a:t>the children's understanding of chronology through using timelines and making comparisons between old and new </a:t>
            </a:r>
            <a:r>
              <a:rPr lang="en-GB" altLang="en-US" sz="1050" dirty="0" smtClean="0">
                <a:latin typeface="Berlin Sans FB" panose="020E0602020502020306" pitchFamily="34" charset="0"/>
                <a:cs typeface="Arial"/>
              </a:rPr>
              <a:t>forms of </a:t>
            </a:r>
            <a:r>
              <a:rPr lang="en-GB" altLang="en-US" sz="1050" dirty="0">
                <a:latin typeface="Berlin Sans FB" panose="020E0602020502020306" pitchFamily="34" charset="0"/>
                <a:cs typeface="Arial"/>
              </a:rPr>
              <a:t>transport, </a:t>
            </a:r>
            <a:r>
              <a:rPr lang="en-GB" altLang="en-US" sz="1050" dirty="0" smtClean="0">
                <a:latin typeface="Berlin Sans FB" panose="020E0602020502020306" pitchFamily="34" charset="0"/>
                <a:cs typeface="Arial"/>
              </a:rPr>
              <a:t>we will focus </a:t>
            </a:r>
            <a:r>
              <a:rPr lang="en-GB" altLang="en-US" sz="1050" dirty="0">
                <a:latin typeface="Berlin Sans FB" panose="020E0602020502020306" pitchFamily="34" charset="0"/>
                <a:cs typeface="Arial"/>
              </a:rPr>
              <a:t>on early travel methods of the Vikings, through to the invention of cars, trains and aeroplanes. </a:t>
            </a:r>
          </a:p>
        </p:txBody>
      </p:sp>
      <p:sp>
        <p:nvSpPr>
          <p:cNvPr id="22" name="TextBox 21"/>
          <p:cNvSpPr txBox="1"/>
          <p:nvPr/>
        </p:nvSpPr>
        <p:spPr>
          <a:xfrm>
            <a:off x="3531476" y="3527785"/>
            <a:ext cx="3217053" cy="1877437"/>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rgbClr val="00B0F0"/>
                </a:solidFill>
                <a:latin typeface="Berlin Sans FB" panose="020E0602020502020306" pitchFamily="34" charset="0"/>
                <a:cs typeface="Arial"/>
              </a:rPr>
              <a:t>GEOGRAPHY</a:t>
            </a:r>
          </a:p>
          <a:p>
            <a:pPr algn="just"/>
            <a:r>
              <a:rPr lang="en-GB" altLang="en-US" sz="1050" b="1" dirty="0">
                <a:latin typeface="Berlin Sans FB" panose="020E0602020502020306" pitchFamily="34" charset="0"/>
                <a:cs typeface="Arial"/>
              </a:rPr>
              <a:t>As Geographers</a:t>
            </a:r>
            <a:r>
              <a:rPr lang="en-GB" altLang="en-US" sz="1050" dirty="0">
                <a:latin typeface="Berlin Sans FB" panose="020E0602020502020306" pitchFamily="34" charset="0"/>
                <a:cs typeface="Arial"/>
              </a:rPr>
              <a:t>, we will </a:t>
            </a:r>
            <a:r>
              <a:rPr lang="en-GB" altLang="en-US" sz="1050" dirty="0" smtClean="0">
                <a:latin typeface="Berlin Sans FB" panose="020E0602020502020306" pitchFamily="34" charset="0"/>
                <a:cs typeface="Arial"/>
              </a:rPr>
              <a:t>develop </a:t>
            </a:r>
            <a:r>
              <a:rPr lang="en-GB" altLang="en-US" sz="1050" dirty="0">
                <a:latin typeface="Berlin Sans FB" panose="020E0602020502020306" pitchFamily="34" charset="0"/>
                <a:cs typeface="Arial"/>
              </a:rPr>
              <a:t>key map </a:t>
            </a:r>
            <a:r>
              <a:rPr lang="en-GB" altLang="en-US" sz="1050" dirty="0" smtClean="0">
                <a:latin typeface="Berlin Sans FB" panose="020E0602020502020306" pitchFamily="34" charset="0"/>
                <a:cs typeface="Arial"/>
              </a:rPr>
              <a:t>skills. </a:t>
            </a:r>
            <a:r>
              <a:rPr lang="en-GB" altLang="en-US" sz="1050" dirty="0">
                <a:latin typeface="Berlin Sans FB" panose="020E0602020502020306" pitchFamily="34" charset="0"/>
                <a:cs typeface="Arial"/>
              </a:rPr>
              <a:t>Children will explore a range of maps at a local, national and global level, developing their understanding </a:t>
            </a:r>
            <a:r>
              <a:rPr lang="en-GB" altLang="en-US" sz="1050" dirty="0" smtClean="0">
                <a:latin typeface="Berlin Sans FB" panose="020E0602020502020306" pitchFamily="34" charset="0"/>
                <a:cs typeface="Arial"/>
              </a:rPr>
              <a:t>of how </a:t>
            </a:r>
            <a:r>
              <a:rPr lang="en-GB" altLang="en-US" sz="1050" dirty="0">
                <a:latin typeface="Berlin Sans FB" panose="020E0602020502020306" pitchFamily="34" charset="0"/>
                <a:cs typeface="Arial"/>
              </a:rPr>
              <a:t>to navigate around an atlas to find key countries, continents, oceans and seas along with devising their own maps and routes. </a:t>
            </a:r>
            <a:r>
              <a:rPr lang="en-GB" altLang="en-US" sz="1050" dirty="0" smtClean="0">
                <a:latin typeface="Berlin Sans FB" panose="020E0602020502020306" pitchFamily="34" charset="0"/>
                <a:cs typeface="Arial"/>
              </a:rPr>
              <a:t>We </a:t>
            </a:r>
            <a:endParaRPr lang="en-GB" altLang="en-US" sz="1050" dirty="0">
              <a:latin typeface="Berlin Sans FB" panose="020E0602020502020306" pitchFamily="34" charset="0"/>
              <a:cs typeface="Arial"/>
            </a:endParaRPr>
          </a:p>
          <a:p>
            <a:pPr algn="just"/>
            <a:r>
              <a:rPr lang="en-GB" altLang="en-US" sz="1050" dirty="0">
                <a:latin typeface="Berlin Sans FB" panose="020E0602020502020306" pitchFamily="34" charset="0"/>
                <a:cs typeface="Arial"/>
              </a:rPr>
              <a:t>will learn how to ‘view from above’ looking at aerial photographs to spot human and physical features, understand simple map </a:t>
            </a:r>
            <a:r>
              <a:rPr lang="en-GB" altLang="en-US" sz="1050" dirty="0" smtClean="0">
                <a:latin typeface="Berlin Sans FB" panose="020E0602020502020306" pitchFamily="34" charset="0"/>
                <a:cs typeface="Arial"/>
              </a:rPr>
              <a:t>symbols, compass </a:t>
            </a:r>
            <a:r>
              <a:rPr lang="en-GB" altLang="en-US" sz="1050" dirty="0">
                <a:latin typeface="Berlin Sans FB" panose="020E0602020502020306" pitchFamily="34" charset="0"/>
                <a:cs typeface="Arial"/>
              </a:rPr>
              <a:t>directions and develop key geographical </a:t>
            </a:r>
            <a:r>
              <a:rPr lang="en-GB" altLang="en-US" sz="1050" dirty="0" smtClean="0">
                <a:latin typeface="Berlin Sans FB" panose="020E0602020502020306" pitchFamily="34" charset="0"/>
                <a:cs typeface="Arial"/>
              </a:rPr>
              <a:t>vocabulary.</a:t>
            </a:r>
            <a:endParaRPr lang="en-GB" altLang="en-US" sz="1050" dirty="0">
              <a:latin typeface="Berlin Sans FB" panose="020E0602020502020306" pitchFamily="34" charset="0"/>
              <a:cs typeface="Arial"/>
            </a:endParaRPr>
          </a:p>
        </p:txBody>
      </p:sp>
      <p:sp>
        <p:nvSpPr>
          <p:cNvPr id="23" name="TextBox 22"/>
          <p:cNvSpPr txBox="1"/>
          <p:nvPr/>
        </p:nvSpPr>
        <p:spPr>
          <a:xfrm>
            <a:off x="128920" y="6001726"/>
            <a:ext cx="3318473" cy="1231106"/>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b="1" u="sng" dirty="0">
                <a:solidFill>
                  <a:srgbClr val="C00000"/>
                </a:solidFill>
                <a:latin typeface="Berlin Sans FB" panose="020E0602020502020306" pitchFamily="34" charset="0"/>
                <a:cs typeface="Arial"/>
              </a:rPr>
              <a:t>DT</a:t>
            </a:r>
          </a:p>
          <a:p>
            <a:pPr algn="just"/>
            <a:r>
              <a:rPr lang="en-GB" sz="1050" b="1" dirty="0">
                <a:latin typeface="Berlin Sans FB" panose="020E0602020502020306" pitchFamily="34" charset="0"/>
                <a:cs typeface="Arial"/>
              </a:rPr>
              <a:t>As Designers</a:t>
            </a:r>
            <a:r>
              <a:rPr lang="en-GB" sz="1050" dirty="0">
                <a:latin typeface="Berlin Sans FB" panose="020E0602020502020306" pitchFamily="34" charset="0"/>
                <a:cs typeface="Arial"/>
              </a:rPr>
              <a:t>, </a:t>
            </a:r>
            <a:r>
              <a:rPr lang="en-GB" sz="1050" dirty="0" smtClean="0">
                <a:latin typeface="Berlin Sans FB" panose="020E0602020502020306" pitchFamily="34" charset="0"/>
                <a:cs typeface="Arial"/>
              </a:rPr>
              <a:t>we will learn about </a:t>
            </a:r>
            <a:r>
              <a:rPr lang="en-GB" sz="1050" dirty="0">
                <a:latin typeface="Berlin Sans FB" panose="020E0602020502020306" pitchFamily="34" charset="0"/>
                <a:cs typeface="Arial"/>
              </a:rPr>
              <a:t>good food hygiene rules and using kitchen equipment to prepare food </a:t>
            </a:r>
            <a:r>
              <a:rPr lang="en-GB" sz="1050" dirty="0" smtClean="0">
                <a:latin typeface="Berlin Sans FB" panose="020E0602020502020306" pitchFamily="34" charset="0"/>
                <a:cs typeface="Arial"/>
              </a:rPr>
              <a:t>safely. Children </a:t>
            </a:r>
            <a:r>
              <a:rPr lang="en-GB" sz="1050" dirty="0">
                <a:latin typeface="Berlin Sans FB" panose="020E0602020502020306" pitchFamily="34" charset="0"/>
                <a:cs typeface="Arial"/>
              </a:rPr>
              <a:t>will apply these skills when making and evaluating a healthy dip and dippers. </a:t>
            </a:r>
            <a:r>
              <a:rPr lang="en-GB" sz="1050" dirty="0" smtClean="0">
                <a:latin typeface="Berlin Sans FB" panose="020E0602020502020306" pitchFamily="34" charset="0"/>
                <a:cs typeface="Arial"/>
              </a:rPr>
              <a:t>We shall develop </a:t>
            </a:r>
            <a:r>
              <a:rPr lang="en-GB" sz="1050" dirty="0">
                <a:latin typeface="Berlin Sans FB" panose="020E0602020502020306" pitchFamily="34" charset="0"/>
                <a:cs typeface="Arial"/>
              </a:rPr>
              <a:t>children’s understanding of </a:t>
            </a:r>
            <a:r>
              <a:rPr lang="en-GB" sz="1050" dirty="0" smtClean="0">
                <a:latin typeface="Berlin Sans FB" panose="020E0602020502020306" pitchFamily="34" charset="0"/>
                <a:cs typeface="Arial"/>
              </a:rPr>
              <a:t>the ‘Eat well’ </a:t>
            </a:r>
            <a:r>
              <a:rPr lang="en-GB" sz="1050" dirty="0">
                <a:latin typeface="Berlin Sans FB" panose="020E0602020502020306" pitchFamily="34" charset="0"/>
                <a:cs typeface="Arial"/>
              </a:rPr>
              <a:t>plate and </a:t>
            </a:r>
            <a:r>
              <a:rPr lang="en-GB" sz="1050" dirty="0" smtClean="0">
                <a:latin typeface="Berlin Sans FB" panose="020E0602020502020306" pitchFamily="34" charset="0"/>
                <a:cs typeface="Arial"/>
              </a:rPr>
              <a:t>explain </a:t>
            </a:r>
            <a:r>
              <a:rPr lang="en-GB" sz="1050" dirty="0">
                <a:latin typeface="Berlin Sans FB" panose="020E0602020502020306" pitchFamily="34" charset="0"/>
                <a:cs typeface="Arial"/>
              </a:rPr>
              <a:t>the importance of </a:t>
            </a:r>
            <a:r>
              <a:rPr lang="en-GB" sz="1050" dirty="0" smtClean="0">
                <a:latin typeface="Berlin Sans FB" panose="020E0602020502020306" pitchFamily="34" charset="0"/>
                <a:cs typeface="Arial"/>
              </a:rPr>
              <a:t>a </a:t>
            </a:r>
            <a:r>
              <a:rPr lang="en-GB" sz="1050" dirty="0">
                <a:latin typeface="Berlin Sans FB" panose="020E0602020502020306" pitchFamily="34" charset="0"/>
                <a:cs typeface="Arial"/>
              </a:rPr>
              <a:t>healthy and varied diet.</a:t>
            </a:r>
          </a:p>
        </p:txBody>
      </p:sp>
      <p:sp>
        <p:nvSpPr>
          <p:cNvPr id="3" name="TextBox 2"/>
          <p:cNvSpPr txBox="1"/>
          <p:nvPr/>
        </p:nvSpPr>
        <p:spPr>
          <a:xfrm>
            <a:off x="-109470" y="2779164"/>
            <a:ext cx="6858000" cy="1446550"/>
          </a:xfrm>
          <a:prstGeom prst="rect">
            <a:avLst/>
          </a:prstGeom>
          <a:noFill/>
        </p:spPr>
        <p:txBody>
          <a:bodyPr wrap="square" rtlCol="0">
            <a:spAutoFit/>
          </a:bodyPr>
          <a:lstStyle/>
          <a:p>
            <a:pPr algn="ctr"/>
            <a:r>
              <a:rPr lang="en-GB" sz="2400" dirty="0" smtClean="0">
                <a:ln>
                  <a:solidFill>
                    <a:sysClr val="windowText" lastClr="000000"/>
                  </a:solidFill>
                </a:ln>
                <a:solidFill>
                  <a:srgbClr val="7030A0"/>
                </a:solidFill>
                <a:latin typeface="Showcard Gothic" panose="04020904020102020604" pitchFamily="82" charset="0"/>
              </a:rPr>
              <a:t>Colour our World- </a:t>
            </a:r>
            <a:r>
              <a:rPr lang="en-GB" sz="2400" dirty="0" smtClean="0">
                <a:ln>
                  <a:solidFill>
                    <a:sysClr val="windowText" lastClr="000000"/>
                  </a:solidFill>
                </a:ln>
                <a:solidFill>
                  <a:srgbClr val="7030A0"/>
                </a:solidFill>
                <a:latin typeface="Showcard Gothic" panose="04020904020102020604" pitchFamily="82" charset="0"/>
              </a:rPr>
              <a:t>a spring landscape</a:t>
            </a:r>
            <a:r>
              <a:rPr lang="en-GB" sz="2400" dirty="0" smtClean="0">
                <a:ln>
                  <a:solidFill>
                    <a:sysClr val="windowText" lastClr="000000"/>
                  </a:solidFill>
                </a:ln>
                <a:solidFill>
                  <a:srgbClr val="7030A0"/>
                </a:solidFill>
                <a:latin typeface="Showcard Gothic" panose="04020904020102020604" pitchFamily="82" charset="0"/>
              </a:rPr>
              <a:t> </a:t>
            </a:r>
            <a:endParaRPr lang="en-GB" sz="2400" dirty="0" smtClean="0">
              <a:ln>
                <a:solidFill>
                  <a:sysClr val="windowText" lastClr="000000"/>
                </a:solidFill>
              </a:ln>
              <a:solidFill>
                <a:srgbClr val="7030A0"/>
              </a:solidFill>
              <a:latin typeface="Showcard Gothic" panose="04020904020102020604" pitchFamily="82" charset="0"/>
            </a:endParaRPr>
          </a:p>
          <a:p>
            <a:pPr algn="ctr"/>
            <a:r>
              <a:rPr lang="en-GB" sz="2400" dirty="0">
                <a:ln>
                  <a:solidFill>
                    <a:sysClr val="windowText" lastClr="000000"/>
                  </a:solidFill>
                </a:ln>
                <a:solidFill>
                  <a:srgbClr val="7030A0"/>
                </a:solidFill>
                <a:latin typeface="Showcard Gothic" panose="04020904020102020604" pitchFamily="82" charset="0"/>
              </a:rPr>
              <a:t> </a:t>
            </a:r>
            <a:r>
              <a:rPr lang="en-GB" sz="2400" dirty="0" smtClean="0">
                <a:ln>
                  <a:solidFill>
                    <a:sysClr val="windowText" lastClr="000000"/>
                  </a:solidFill>
                </a:ln>
                <a:solidFill>
                  <a:srgbClr val="7030A0"/>
                </a:solidFill>
                <a:latin typeface="Showcard Gothic" panose="04020904020102020604" pitchFamily="82" charset="0"/>
              </a:rPr>
              <a:t>                                  </a:t>
            </a:r>
            <a:r>
              <a:rPr lang="en-GB" sz="2400" dirty="0" smtClean="0">
                <a:ln>
                  <a:solidFill>
                    <a:sysClr val="windowText" lastClr="000000"/>
                  </a:solidFill>
                </a:ln>
                <a:solidFill>
                  <a:srgbClr val="7030A0"/>
                </a:solidFill>
                <a:latin typeface="Showcard Gothic" panose="04020904020102020604" pitchFamily="82" charset="0"/>
              </a:rPr>
              <a:t>                </a:t>
            </a:r>
            <a:r>
              <a:rPr lang="en-GB" sz="2400" dirty="0" smtClean="0">
                <a:ln>
                  <a:solidFill>
                    <a:sysClr val="windowText" lastClr="000000"/>
                  </a:solidFill>
                </a:ln>
                <a:solidFill>
                  <a:srgbClr val="FF0000"/>
                </a:solidFill>
                <a:latin typeface="Showcard Gothic" panose="04020904020102020604" pitchFamily="82" charset="0"/>
              </a:rPr>
              <a:t>Year 2 Term 4</a:t>
            </a:r>
          </a:p>
          <a:p>
            <a:pPr algn="ctr"/>
            <a:r>
              <a:rPr lang="en-GB" sz="2400" dirty="0" smtClean="0">
                <a:ln>
                  <a:solidFill>
                    <a:sysClr val="windowText" lastClr="000000"/>
                  </a:solidFill>
                </a:ln>
                <a:solidFill>
                  <a:srgbClr val="7030A0"/>
                </a:solidFill>
                <a:latin typeface="Showcard Gothic" panose="04020904020102020604" pitchFamily="82" charset="0"/>
              </a:rPr>
              <a:t>               </a:t>
            </a:r>
          </a:p>
          <a:p>
            <a:pPr algn="ctr"/>
            <a:r>
              <a:rPr lang="en-GB" sz="1600" dirty="0" smtClean="0">
                <a:ln>
                  <a:solidFill>
                    <a:sysClr val="windowText" lastClr="000000"/>
                  </a:solidFill>
                </a:ln>
                <a:solidFill>
                  <a:srgbClr val="FF0000"/>
                </a:solidFill>
                <a:latin typeface="Showcard Gothic" panose="04020904020102020604" pitchFamily="82" charset="0"/>
              </a:rPr>
              <a:t>                                                                                                                                                              </a:t>
            </a:r>
            <a:endParaRPr lang="en-GB" sz="1600" dirty="0">
              <a:ln>
                <a:solidFill>
                  <a:sysClr val="windowText" lastClr="000000"/>
                </a:solidFill>
              </a:ln>
              <a:solidFill>
                <a:srgbClr val="FF0000"/>
              </a:solidFill>
              <a:latin typeface="Showcard Gothic" panose="04020904020102020604" pitchFamily="82" charset="0"/>
            </a:endParaRPr>
          </a:p>
        </p:txBody>
      </p:sp>
      <p:sp>
        <p:nvSpPr>
          <p:cNvPr id="25" name="TextBox 24"/>
          <p:cNvSpPr txBox="1"/>
          <p:nvPr/>
        </p:nvSpPr>
        <p:spPr>
          <a:xfrm>
            <a:off x="141682" y="8715471"/>
            <a:ext cx="6621739" cy="1069524"/>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GB" sz="1100" b="1" u="sng" dirty="0">
                <a:solidFill>
                  <a:srgbClr val="00B0F0"/>
                </a:solidFill>
                <a:latin typeface="Berlin Sans FB" panose="020E0602020502020306" pitchFamily="34" charset="0"/>
                <a:cs typeface="Arial"/>
              </a:rPr>
              <a:t>WIDER CURRICULUM</a:t>
            </a:r>
          </a:p>
          <a:p>
            <a:pPr lvl="0" algn="ctr"/>
            <a:r>
              <a:rPr lang="en-GB" sz="1000" dirty="0">
                <a:solidFill>
                  <a:schemeClr val="tx1"/>
                </a:solidFill>
                <a:latin typeface="Comic Sans MS" panose="030F0702030302020204" pitchFamily="66" charset="0"/>
                <a:cs typeface="Arial"/>
              </a:rPr>
              <a:t> </a:t>
            </a:r>
            <a:r>
              <a:rPr lang="en-GB" sz="1050" dirty="0">
                <a:latin typeface="Berlin Sans FB" panose="020E0602020502020306" pitchFamily="34" charset="0"/>
                <a:cs typeface="Arial"/>
              </a:rPr>
              <a:t>This term we have number of exciting events happening in school</a:t>
            </a:r>
            <a:r>
              <a:rPr lang="en-GB" sz="1050" dirty="0" smtClean="0">
                <a:latin typeface="Berlin Sans FB" panose="020E0602020502020306" pitchFamily="34" charset="0"/>
                <a:cs typeface="Arial"/>
              </a:rPr>
              <a:t>:</a:t>
            </a:r>
          </a:p>
          <a:p>
            <a:pPr lvl="0" algn="ctr"/>
            <a:r>
              <a:rPr lang="en-GB" sz="1050" dirty="0" smtClean="0">
                <a:latin typeface="Berlin Sans FB" panose="020E0602020502020306" pitchFamily="34" charset="0"/>
                <a:cs typeface="Arial"/>
              </a:rPr>
              <a:t>Forest School –every Thursday (Please ensure your child has a full Forest School kit in school)</a:t>
            </a:r>
          </a:p>
          <a:p>
            <a:pPr lvl="0" algn="ctr"/>
            <a:r>
              <a:rPr lang="en-GB" sz="1050" dirty="0" smtClean="0">
                <a:solidFill>
                  <a:srgbClr val="FF0000"/>
                </a:solidFill>
                <a:latin typeface="Berlin Sans FB" panose="020E0602020502020306" pitchFamily="34" charset="0"/>
                <a:cs typeface="Arial"/>
              </a:rPr>
              <a:t>7</a:t>
            </a:r>
            <a:r>
              <a:rPr lang="en-GB" sz="1050" baseline="30000" dirty="0" smtClean="0">
                <a:solidFill>
                  <a:srgbClr val="FF0000"/>
                </a:solidFill>
                <a:latin typeface="Berlin Sans FB" panose="020E0602020502020306" pitchFamily="34" charset="0"/>
                <a:cs typeface="Arial"/>
              </a:rPr>
              <a:t>th</a:t>
            </a:r>
            <a:r>
              <a:rPr lang="en-GB" sz="1050" dirty="0" smtClean="0">
                <a:solidFill>
                  <a:srgbClr val="FF0000"/>
                </a:solidFill>
                <a:latin typeface="Berlin Sans FB" panose="020E0602020502020306" pitchFamily="34" charset="0"/>
                <a:cs typeface="Arial"/>
              </a:rPr>
              <a:t> March- Word book day</a:t>
            </a:r>
          </a:p>
          <a:p>
            <a:pPr lvl="0" algn="ctr"/>
            <a:r>
              <a:rPr lang="en-GB" sz="1050" dirty="0" smtClean="0">
                <a:solidFill>
                  <a:srgbClr val="00B050"/>
                </a:solidFill>
                <a:latin typeface="Berlin Sans FB" panose="020E0602020502020306" pitchFamily="34" charset="0"/>
                <a:cs typeface="Arial"/>
              </a:rPr>
              <a:t>Friday 8</a:t>
            </a:r>
            <a:r>
              <a:rPr lang="en-GB" sz="1050" baseline="30000" dirty="0" smtClean="0">
                <a:solidFill>
                  <a:srgbClr val="00B050"/>
                </a:solidFill>
                <a:latin typeface="Berlin Sans FB" panose="020E0602020502020306" pitchFamily="34" charset="0"/>
                <a:cs typeface="Arial"/>
              </a:rPr>
              <a:t>th</a:t>
            </a:r>
            <a:r>
              <a:rPr lang="en-GB" sz="1050" dirty="0" smtClean="0">
                <a:solidFill>
                  <a:srgbClr val="00B050"/>
                </a:solidFill>
                <a:latin typeface="Berlin Sans FB" panose="020E0602020502020306" pitchFamily="34" charset="0"/>
                <a:cs typeface="Arial"/>
              </a:rPr>
              <a:t> </a:t>
            </a:r>
            <a:r>
              <a:rPr lang="en-GB" sz="1050" dirty="0" smtClean="0">
                <a:solidFill>
                  <a:srgbClr val="00B050"/>
                </a:solidFill>
                <a:latin typeface="Berlin Sans FB" panose="020E0602020502020306" pitchFamily="34" charset="0"/>
                <a:cs typeface="Arial"/>
              </a:rPr>
              <a:t>March- Year 2 Parent event (2pm-3pm) </a:t>
            </a:r>
            <a:endParaRPr lang="en-GB" sz="1050" dirty="0" smtClean="0">
              <a:solidFill>
                <a:srgbClr val="00B050"/>
              </a:solidFill>
              <a:latin typeface="Berlin Sans FB" panose="020E0602020502020306" pitchFamily="34" charset="0"/>
              <a:cs typeface="Arial"/>
            </a:endParaRPr>
          </a:p>
          <a:p>
            <a:pPr lvl="0" algn="ctr"/>
            <a:r>
              <a:rPr lang="en-GB" sz="1050" dirty="0" smtClean="0">
                <a:solidFill>
                  <a:srgbClr val="7030A0"/>
                </a:solidFill>
                <a:latin typeface="Berlin Sans FB" panose="020E0602020502020306" pitchFamily="34" charset="0"/>
                <a:cs typeface="Arial"/>
              </a:rPr>
              <a:t>11</a:t>
            </a:r>
            <a:r>
              <a:rPr lang="en-GB" sz="1050" baseline="30000" dirty="0" smtClean="0">
                <a:solidFill>
                  <a:srgbClr val="7030A0"/>
                </a:solidFill>
                <a:latin typeface="Berlin Sans FB" panose="020E0602020502020306" pitchFamily="34" charset="0"/>
                <a:cs typeface="Arial"/>
              </a:rPr>
              <a:t>th</a:t>
            </a:r>
            <a:r>
              <a:rPr lang="en-GB" sz="1050" dirty="0" smtClean="0">
                <a:solidFill>
                  <a:srgbClr val="7030A0"/>
                </a:solidFill>
                <a:latin typeface="Berlin Sans FB" panose="020E0602020502020306" pitchFamily="34" charset="0"/>
                <a:cs typeface="Arial"/>
              </a:rPr>
              <a:t> -15</a:t>
            </a:r>
            <a:r>
              <a:rPr lang="en-GB" sz="1050" baseline="30000" dirty="0" smtClean="0">
                <a:solidFill>
                  <a:srgbClr val="7030A0"/>
                </a:solidFill>
                <a:latin typeface="Berlin Sans FB" panose="020E0602020502020306" pitchFamily="34" charset="0"/>
                <a:cs typeface="Arial"/>
              </a:rPr>
              <a:t>th</a:t>
            </a:r>
            <a:r>
              <a:rPr lang="en-GB" sz="1050" dirty="0" smtClean="0">
                <a:solidFill>
                  <a:srgbClr val="7030A0"/>
                </a:solidFill>
                <a:latin typeface="Berlin Sans FB" panose="020E0602020502020306" pitchFamily="34" charset="0"/>
                <a:cs typeface="Arial"/>
              </a:rPr>
              <a:t> March- Science week</a:t>
            </a:r>
            <a:endParaRPr lang="en-GB" sz="1050" dirty="0" smtClean="0">
              <a:solidFill>
                <a:srgbClr val="7030A0"/>
              </a:solidFill>
              <a:latin typeface="Berlin Sans FB" panose="020E0602020502020306" pitchFamily="34" charset="0"/>
              <a:cs typeface="Arial"/>
            </a:endParaRPr>
          </a:p>
        </p:txBody>
      </p:sp>
      <p:sp>
        <p:nvSpPr>
          <p:cNvPr id="27" name="TextBox 26"/>
          <p:cNvSpPr txBox="1"/>
          <p:nvPr/>
        </p:nvSpPr>
        <p:spPr>
          <a:xfrm>
            <a:off x="131249" y="7276473"/>
            <a:ext cx="3316144" cy="1231106"/>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b="1" u="sng" dirty="0" smtClean="0">
                <a:solidFill>
                  <a:srgbClr val="00B0F0"/>
                </a:solidFill>
                <a:latin typeface="Berlin Sans FB" panose="020E0602020502020306" pitchFamily="34" charset="0"/>
                <a:cs typeface="Arial"/>
              </a:rPr>
              <a:t>COMPUTING</a:t>
            </a:r>
            <a:endParaRPr lang="en-GB" sz="1100" b="1" u="sng" dirty="0">
              <a:solidFill>
                <a:srgbClr val="00B0F0"/>
              </a:solidFill>
              <a:latin typeface="Berlin Sans FB" panose="020E0602020502020306" pitchFamily="34" charset="0"/>
              <a:cs typeface="Arial"/>
            </a:endParaRPr>
          </a:p>
          <a:p>
            <a:pPr algn="just"/>
            <a:r>
              <a:rPr lang="en-GB" sz="1050" b="1" dirty="0">
                <a:latin typeface="Berlin Sans FB" panose="020E0602020502020306" pitchFamily="34" charset="0"/>
                <a:cs typeface="Arial"/>
              </a:rPr>
              <a:t>As Computer </a:t>
            </a:r>
            <a:r>
              <a:rPr lang="en-GB" sz="1050" b="1" dirty="0" smtClean="0">
                <a:latin typeface="Berlin Sans FB" panose="020E0602020502020306" pitchFamily="34" charset="0"/>
                <a:cs typeface="Arial"/>
              </a:rPr>
              <a:t>technicians</a:t>
            </a:r>
            <a:r>
              <a:rPr lang="en-GB" sz="1050" dirty="0" smtClean="0">
                <a:latin typeface="Berlin Sans FB" panose="020E0602020502020306" pitchFamily="34" charset="0"/>
                <a:cs typeface="Arial"/>
              </a:rPr>
              <a:t>, </a:t>
            </a:r>
            <a:r>
              <a:rPr lang="en-GB" sz="1050" dirty="0">
                <a:latin typeface="Berlin Sans FB" panose="020E0602020502020306" pitchFamily="34" charset="0"/>
                <a:cs typeface="Arial"/>
              </a:rPr>
              <a:t>we will </a:t>
            </a:r>
            <a:r>
              <a:rPr lang="en-GB" sz="1050" dirty="0" smtClean="0">
                <a:latin typeface="Berlin Sans FB" panose="020E0602020502020306" pitchFamily="34" charset="0"/>
                <a:cs typeface="Arial"/>
              </a:rPr>
              <a:t>focus </a:t>
            </a:r>
            <a:r>
              <a:rPr lang="en-GB" sz="1050" dirty="0">
                <a:latin typeface="Berlin Sans FB" panose="020E0602020502020306" pitchFamily="34" charset="0"/>
                <a:cs typeface="Arial"/>
              </a:rPr>
              <a:t>on programming. </a:t>
            </a:r>
            <a:r>
              <a:rPr lang="en-GB" sz="1050" dirty="0" smtClean="0">
                <a:latin typeface="Berlin Sans FB" panose="020E0602020502020306" pitchFamily="34" charset="0"/>
                <a:cs typeface="Arial"/>
              </a:rPr>
              <a:t>We will control </a:t>
            </a:r>
            <a:r>
              <a:rPr lang="en-GB" sz="1050" dirty="0">
                <a:latin typeface="Berlin Sans FB" panose="020E0602020502020306" pitchFamily="34" charset="0"/>
                <a:cs typeface="Arial"/>
              </a:rPr>
              <a:t>a device using a sequence of direction and turn instructions, predicting outcomes and refining </a:t>
            </a:r>
            <a:r>
              <a:rPr lang="en-GB" sz="1050" dirty="0" smtClean="0">
                <a:latin typeface="Berlin Sans FB" panose="020E0602020502020306" pitchFamily="34" charset="0"/>
                <a:cs typeface="Arial"/>
              </a:rPr>
              <a:t>our instructions. We shall plan </a:t>
            </a:r>
            <a:r>
              <a:rPr lang="en-GB" sz="1050" dirty="0">
                <a:latin typeface="Berlin Sans FB" panose="020E0602020502020306" pitchFamily="34" charset="0"/>
                <a:cs typeface="Arial"/>
              </a:rPr>
              <a:t>and enter a sequence of instructions on a floor robot specifying distance and turn to </a:t>
            </a:r>
            <a:r>
              <a:rPr lang="en-GB" sz="1050" dirty="0" smtClean="0">
                <a:latin typeface="Berlin Sans FB" panose="020E0602020502020306" pitchFamily="34" charset="0"/>
                <a:cs typeface="Arial"/>
              </a:rPr>
              <a:t>move around ‘Fairy Tale land’.</a:t>
            </a:r>
            <a:endParaRPr lang="en-GB" sz="1050" dirty="0">
              <a:latin typeface="Berlin Sans FB" panose="020E0602020502020306" pitchFamily="34" charset="0"/>
              <a:cs typeface="Arial"/>
            </a:endParaRPr>
          </a:p>
        </p:txBody>
      </p:sp>
      <p:sp>
        <p:nvSpPr>
          <p:cNvPr id="15" name="TextBox 14"/>
          <p:cNvSpPr txBox="1"/>
          <p:nvPr/>
        </p:nvSpPr>
        <p:spPr>
          <a:xfrm>
            <a:off x="141682" y="2196679"/>
            <a:ext cx="6613267" cy="592470"/>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1100" b="1" u="sng" dirty="0">
                <a:solidFill>
                  <a:srgbClr val="00B050"/>
                </a:solidFill>
                <a:latin typeface="Berlin Sans FB" panose="020E0602020502020306" pitchFamily="34" charset="0"/>
                <a:cs typeface="Arial"/>
              </a:rPr>
              <a:t>READING</a:t>
            </a:r>
          </a:p>
          <a:p>
            <a:pPr algn="just"/>
            <a:r>
              <a:rPr lang="en-GB" sz="1100" b="1" dirty="0">
                <a:latin typeface="Berlin Sans FB" panose="020E0602020502020306" pitchFamily="34" charset="0"/>
                <a:cs typeface="Arial"/>
              </a:rPr>
              <a:t>As Readers</a:t>
            </a:r>
            <a:r>
              <a:rPr lang="en-GB" sz="1100" dirty="0">
                <a:latin typeface="Berlin Sans FB" panose="020E0602020502020306" pitchFamily="34" charset="0"/>
                <a:cs typeface="Arial"/>
              </a:rPr>
              <a:t>, </a:t>
            </a:r>
            <a:r>
              <a:rPr lang="en-GB" sz="1050" dirty="0">
                <a:latin typeface="Berlin Sans FB" panose="020E0602020502020306" pitchFamily="34" charset="0"/>
                <a:cs typeface="Arial"/>
              </a:rPr>
              <a:t>we </a:t>
            </a:r>
            <a:r>
              <a:rPr lang="en-GB" sz="1050" dirty="0" smtClean="0">
                <a:latin typeface="Berlin Sans FB" panose="020E0602020502020306" pitchFamily="34" charset="0"/>
                <a:cs typeface="Arial"/>
              </a:rPr>
              <a:t>will be looking at a range of fiction and non-fiction texts linked to our topic.  We will focus on </a:t>
            </a:r>
            <a:r>
              <a:rPr lang="en-GB" sz="1050" dirty="0" smtClean="0">
                <a:latin typeface="Berlin Sans FB" panose="020E0602020502020306" pitchFamily="34" charset="0"/>
                <a:cs typeface="Arial"/>
              </a:rPr>
              <a:t>inferring the message within each story and linking this with our own experiences.</a:t>
            </a:r>
            <a:endParaRPr lang="en-GB" sz="1050" dirty="0">
              <a:latin typeface="Berlin Sans FB" panose="020E0602020502020306" pitchFamily="34" charset="0"/>
            </a:endParaRPr>
          </a:p>
        </p:txBody>
      </p:sp>
    </p:spTree>
    <p:extLst>
      <p:ext uri="{BB962C8B-B14F-4D97-AF65-F5344CB8AC3E}">
        <p14:creationId xmlns:p14="http://schemas.microsoft.com/office/powerpoint/2010/main" val="11388566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2347</TotalTime>
  <Words>775</Words>
  <Application>Microsoft Office PowerPoint</Application>
  <PresentationFormat>A4 Paper (210x297 mm)</PresentationFormat>
  <Paragraphs>34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Berlin Sans FB</vt:lpstr>
      <vt:lpstr>Calibri</vt:lpstr>
      <vt:lpstr>Calibri Light</vt:lpstr>
      <vt:lpstr>Comic Sans MS</vt:lpstr>
      <vt:lpstr>Showcard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Southcott</dc:creator>
  <cp:lastModifiedBy>Donna Southcott</cp:lastModifiedBy>
  <cp:revision>212</cp:revision>
  <cp:lastPrinted>2017-01-13T12:58:24Z</cp:lastPrinted>
  <dcterms:created xsi:type="dcterms:W3CDTF">2015-08-14T08:28:58Z</dcterms:created>
  <dcterms:modified xsi:type="dcterms:W3CDTF">2019-02-21T13:20:12Z</dcterms:modified>
</cp:coreProperties>
</file>