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1" r:id="rId2"/>
    <p:sldId id="262"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06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59" autoAdjust="0"/>
    <p:restoredTop sz="94660"/>
  </p:normalViewPr>
  <p:slideViewPr>
    <p:cSldViewPr snapToGrid="0">
      <p:cViewPr>
        <p:scale>
          <a:sx n="125" d="100"/>
          <a:sy n="125" d="100"/>
        </p:scale>
        <p:origin x="90" y="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1422697" y="1300787"/>
            <a:ext cx="706060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22697" y="3886202"/>
            <a:ext cx="706060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515162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58" y="4289374"/>
            <a:ext cx="8421101"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62605" y="698261"/>
            <a:ext cx="7980807"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42443" y="5108728"/>
            <a:ext cx="8421117"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85243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3" y="609601"/>
            <a:ext cx="8421117"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42443" y="4204821"/>
            <a:ext cx="8421117"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479924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1175047" y="872589"/>
            <a:ext cx="7558486"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98024" y="3610032"/>
            <a:ext cx="7111243"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742443" y="4372798"/>
            <a:ext cx="8421117"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
        <p:nvSpPr>
          <p:cNvPr id="11" name="TextBox 10"/>
          <p:cNvSpPr txBox="1"/>
          <p:nvPr/>
        </p:nvSpPr>
        <p:spPr>
          <a:xfrm>
            <a:off x="799095" y="887859"/>
            <a:ext cx="592462"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504308" y="3120015"/>
            <a:ext cx="59977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40204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3" y="2138723"/>
            <a:ext cx="8421117"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42443" y="4662335"/>
            <a:ext cx="8421117"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425184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5" name="Title 1"/>
          <p:cNvSpPr>
            <a:spLocks noGrp="1"/>
          </p:cNvSpPr>
          <p:nvPr>
            <p:ph type="title"/>
          </p:nvPr>
        </p:nvSpPr>
        <p:spPr>
          <a:xfrm>
            <a:off x="742443" y="609600"/>
            <a:ext cx="8421117"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742442" y="2367093"/>
            <a:ext cx="268041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742442" y="2943357"/>
            <a:ext cx="268041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617567" y="2367093"/>
            <a:ext cx="267436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608597" y="2943357"/>
            <a:ext cx="268397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6478305" y="2367093"/>
            <a:ext cx="2685254"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6478305" y="2943357"/>
            <a:ext cx="2685254"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BE6B3A-4249-498C-8498-34208342511F}" type="datetimeFigureOut">
              <a:rPr lang="en-GB" smtClean="0"/>
              <a:t>06/01/2020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824327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0" name="Title 1"/>
          <p:cNvSpPr>
            <a:spLocks noGrp="1"/>
          </p:cNvSpPr>
          <p:nvPr>
            <p:ph type="title"/>
          </p:nvPr>
        </p:nvSpPr>
        <p:spPr>
          <a:xfrm>
            <a:off x="742443" y="610772"/>
            <a:ext cx="8421117"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742442" y="4204820"/>
            <a:ext cx="2678333"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742442" y="2367093"/>
            <a:ext cx="2678333"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742442" y="4781082"/>
            <a:ext cx="2678333"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609742" y="4204820"/>
            <a:ext cx="2682735"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608595" y="2367093"/>
            <a:ext cx="268397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608595" y="4781082"/>
            <a:ext cx="268397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6478306" y="4204820"/>
            <a:ext cx="2681804"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478305" y="2367093"/>
            <a:ext cx="268525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478203" y="4781080"/>
            <a:ext cx="2685356"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5BE6B3A-4249-498C-8498-34208342511F}" type="datetimeFigureOut">
              <a:rPr lang="en-GB" smtClean="0"/>
              <a:t>06/01/2020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86745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742443" y="2367095"/>
            <a:ext cx="8421117"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364684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Vertical Title 1"/>
          <p:cNvSpPr>
            <a:spLocks noGrp="1"/>
          </p:cNvSpPr>
          <p:nvPr>
            <p:ph type="title" orient="vert"/>
          </p:nvPr>
        </p:nvSpPr>
        <p:spPr>
          <a:xfrm>
            <a:off x="7088982" y="609603"/>
            <a:ext cx="2074578"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742443" y="609603"/>
            <a:ext cx="622271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408525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742441" y="2367094"/>
            <a:ext cx="8420609"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BE6B3A-4249-498C-8498-34208342511F}"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97898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2" y="828565"/>
            <a:ext cx="8410799"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42442" y="3657459"/>
            <a:ext cx="8410799"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BE6B3A-4249-498C-8498-34208342511F}" type="datetimeFigureOut">
              <a:rPr lang="en-GB" smtClean="0"/>
              <a:t>06/01/2020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93581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Title 1"/>
          <p:cNvSpPr>
            <a:spLocks noGrp="1"/>
          </p:cNvSpPr>
          <p:nvPr>
            <p:ph type="title"/>
          </p:nvPr>
        </p:nvSpPr>
        <p:spPr>
          <a:xfrm>
            <a:off x="742443" y="618519"/>
            <a:ext cx="8421116"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742441" y="2367094"/>
            <a:ext cx="4148647"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014912" y="2367094"/>
            <a:ext cx="4148138"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BE6B3A-4249-498C-8498-34208342511F}" type="datetimeFigureOut">
              <a:rPr lang="en-GB" smtClean="0"/>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2339235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Title 1"/>
          <p:cNvSpPr>
            <a:spLocks noGrp="1"/>
          </p:cNvSpPr>
          <p:nvPr>
            <p:ph type="title"/>
          </p:nvPr>
        </p:nvSpPr>
        <p:spPr>
          <a:xfrm>
            <a:off x="742443" y="618519"/>
            <a:ext cx="8421116"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31392" y="2371018"/>
            <a:ext cx="3959698"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742442" y="3051014"/>
            <a:ext cx="414864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97094" y="2371018"/>
            <a:ext cx="396646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014913" y="3051014"/>
            <a:ext cx="4148139"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BE6B3A-4249-498C-8498-34208342511F}" type="datetimeFigureOut">
              <a:rPr lang="en-GB" smtClean="0"/>
              <a:t>06/01/2020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39138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BE6B3A-4249-498C-8498-34208342511F}" type="datetimeFigureOut">
              <a:rPr lang="en-GB" smtClean="0"/>
              <a:t>06/01/2020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06455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ate Placeholder 1"/>
          <p:cNvSpPr>
            <a:spLocks noGrp="1"/>
          </p:cNvSpPr>
          <p:nvPr>
            <p:ph type="dt" sz="half" idx="10"/>
          </p:nvPr>
        </p:nvSpPr>
        <p:spPr/>
        <p:txBody>
          <a:bodyPr/>
          <a:lstStyle/>
          <a:p>
            <a:fld id="{B5BE6B3A-4249-498C-8498-34208342511F}" type="datetimeFigureOut">
              <a:rPr lang="en-GB" smtClean="0"/>
              <a:t>06/01/2020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27534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2" y="609600"/>
            <a:ext cx="3197747"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4125926" y="609602"/>
            <a:ext cx="503763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42442" y="2632852"/>
            <a:ext cx="3197748"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363975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3" y="609600"/>
            <a:ext cx="4473753"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21293" y="609601"/>
            <a:ext cx="325633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42458" y="2632854"/>
            <a:ext cx="4473738"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BE6B3A-4249-498C-8498-34208342511F}" type="datetimeFigureOut">
              <a:rPr lang="en-GB" smtClean="0"/>
              <a:t>06/01/2020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3C6C09-C64E-415E-9C2F-5A621CFBECDC}" type="slidenum">
              <a:rPr lang="en-GB" smtClean="0"/>
              <a:t>‹#›</a:t>
            </a:fld>
            <a:endParaRPr lang="en-GB"/>
          </a:p>
        </p:txBody>
      </p:sp>
    </p:spTree>
    <p:extLst>
      <p:ext uri="{BB962C8B-B14F-4D97-AF65-F5344CB8AC3E}">
        <p14:creationId xmlns:p14="http://schemas.microsoft.com/office/powerpoint/2010/main" val="123691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906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742443" y="618519"/>
            <a:ext cx="8421116"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42443" y="2367095"/>
            <a:ext cx="8421117"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38974" y="5883277"/>
            <a:ext cx="2228850" cy="365125"/>
          </a:xfrm>
          <a:prstGeom prst="rect">
            <a:avLst/>
          </a:prstGeom>
        </p:spPr>
        <p:txBody>
          <a:bodyPr vert="horz" lIns="91440" tIns="45720" rIns="91440" bIns="45720" rtlCol="0" anchor="ctr"/>
          <a:lstStyle>
            <a:lvl1pPr algn="r">
              <a:defRPr sz="1000">
                <a:solidFill>
                  <a:schemeClr val="tx1"/>
                </a:solidFill>
              </a:defRPr>
            </a:lvl1pPr>
          </a:lstStyle>
          <a:p>
            <a:fld id="{B5BE6B3A-4249-498C-8498-34208342511F}" type="datetimeFigureOut">
              <a:rPr lang="en-GB" smtClean="0"/>
              <a:t>06/01/2020</a:t>
            </a:fld>
            <a:endParaRPr lang="en-GB"/>
          </a:p>
        </p:txBody>
      </p:sp>
      <p:sp>
        <p:nvSpPr>
          <p:cNvPr id="5" name="Footer Placeholder 4"/>
          <p:cNvSpPr>
            <a:spLocks noGrp="1"/>
          </p:cNvSpPr>
          <p:nvPr>
            <p:ph type="ftr" sz="quarter" idx="3"/>
          </p:nvPr>
        </p:nvSpPr>
        <p:spPr>
          <a:xfrm>
            <a:off x="742443" y="5883277"/>
            <a:ext cx="5421720"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8542636" y="5883277"/>
            <a:ext cx="620924" cy="365125"/>
          </a:xfrm>
          <a:prstGeom prst="rect">
            <a:avLst/>
          </a:prstGeom>
        </p:spPr>
        <p:txBody>
          <a:bodyPr vert="horz" lIns="91440" tIns="45720" rIns="91440" bIns="45720" rtlCol="0" anchor="ctr"/>
          <a:lstStyle>
            <a:lvl1pPr algn="r">
              <a:defRPr sz="1000">
                <a:solidFill>
                  <a:schemeClr val="tx1"/>
                </a:solidFill>
              </a:defRPr>
            </a:lvl1pPr>
          </a:lstStyle>
          <a:p>
            <a:fld id="{C63C6C09-C64E-415E-9C2F-5A621CFBECDC}" type="slidenum">
              <a:rPr lang="en-GB" smtClean="0"/>
              <a:t>‹#›</a:t>
            </a:fld>
            <a:endParaRPr lang="en-GB"/>
          </a:p>
        </p:txBody>
      </p:sp>
    </p:spTree>
    <p:extLst>
      <p:ext uri="{BB962C8B-B14F-4D97-AF65-F5344CB8AC3E}">
        <p14:creationId xmlns:p14="http://schemas.microsoft.com/office/powerpoint/2010/main" val="35994030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4903" y="1936354"/>
            <a:ext cx="3323028" cy="2227939"/>
          </a:xfrm>
          <a:prstGeom prst="rect">
            <a:avLst/>
          </a:prstGeom>
        </p:spPr>
      </p:pic>
      <p:sp>
        <p:nvSpPr>
          <p:cNvPr id="3" name="TextBox 2"/>
          <p:cNvSpPr txBox="1"/>
          <p:nvPr/>
        </p:nvSpPr>
        <p:spPr>
          <a:xfrm>
            <a:off x="1864323" y="130001"/>
            <a:ext cx="6204188" cy="233910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5400" b="1" dirty="0" smtClean="0">
                <a:ln w="0"/>
                <a:solidFill>
                  <a:srgbClr val="0000FF"/>
                </a:solidFill>
                <a:effectLst>
                  <a:outerShdw blurRad="38100" dist="19050" dir="2700000" algn="tl" rotWithShape="0">
                    <a:schemeClr val="dk1">
                      <a:alpha val="40000"/>
                    </a:schemeClr>
                  </a:outerShdw>
                </a:effectLst>
                <a:latin typeface="Chiller" panose="04020404031007020602" pitchFamily="82" charset="0"/>
              </a:rPr>
              <a:t>River Deep! Mountain High! </a:t>
            </a:r>
          </a:p>
          <a:p>
            <a:pPr algn="ctr"/>
            <a:r>
              <a:rPr lang="en-GB" sz="3200" dirty="0" smtClean="0">
                <a:ln w="0"/>
                <a:solidFill>
                  <a:srgbClr val="0000FF"/>
                </a:solidFill>
                <a:effectLst>
                  <a:outerShdw blurRad="38100" dist="19050" dir="2700000" algn="tl" rotWithShape="0">
                    <a:schemeClr val="dk1">
                      <a:alpha val="40000"/>
                    </a:schemeClr>
                  </a:outerShdw>
                </a:effectLst>
                <a:latin typeface="Comic Sans MS" panose="030F0702030302020204" pitchFamily="66" charset="0"/>
              </a:rPr>
              <a:t>Year 4</a:t>
            </a:r>
            <a:r>
              <a:rPr lang="en-GB" sz="2000" dirty="0" smtClean="0">
                <a:ln w="0"/>
                <a:solidFill>
                  <a:srgbClr val="0000FF"/>
                </a:solidFill>
                <a:effectLst>
                  <a:outerShdw blurRad="38100" dist="19050" dir="2700000" algn="tl" rotWithShape="0">
                    <a:schemeClr val="dk1">
                      <a:alpha val="40000"/>
                    </a:schemeClr>
                  </a:outerShdw>
                </a:effectLst>
              </a:rPr>
              <a:t>       </a:t>
            </a:r>
          </a:p>
          <a:p>
            <a:pPr algn="ctr"/>
            <a:r>
              <a:rPr lang="en-GB" sz="2800" dirty="0" smtClean="0">
                <a:ln w="0"/>
                <a:solidFill>
                  <a:srgbClr val="0000FF"/>
                </a:solidFill>
                <a:effectLst>
                  <a:outerShdw blurRad="38100" dist="19050" dir="2700000" algn="tl" rotWithShape="0">
                    <a:schemeClr val="dk1">
                      <a:alpha val="40000"/>
                    </a:schemeClr>
                  </a:outerShdw>
                </a:effectLst>
              </a:rPr>
              <a:t>Term 3</a:t>
            </a:r>
          </a:p>
          <a:p>
            <a:pPr algn="ctr"/>
            <a:endParaRPr lang="en-GB" sz="1600" dirty="0">
              <a:ln w="0"/>
              <a:solidFill>
                <a:schemeClr val="tx1"/>
              </a:solidFill>
              <a:effectLst>
                <a:outerShdw blurRad="38100" dist="19050" dir="2700000" algn="tl" rotWithShape="0">
                  <a:schemeClr val="dk1">
                    <a:alpha val="40000"/>
                  </a:schemeClr>
                </a:outerShdw>
              </a:effectLst>
            </a:endParaRPr>
          </a:p>
          <a:p>
            <a:pPr algn="ctr"/>
            <a:r>
              <a:rPr lang="en-GB" sz="1600" dirty="0" smtClean="0">
                <a:ln w="0"/>
                <a:solidFill>
                  <a:schemeClr val="tx1"/>
                </a:solidFill>
                <a:effectLst>
                  <a:outerShdw blurRad="38100" dist="19050" dir="2700000" algn="tl" rotWithShape="0">
                    <a:schemeClr val="dk1">
                      <a:alpha val="40000"/>
                    </a:schemeClr>
                  </a:outerShdw>
                </a:effectLst>
              </a:rPr>
              <a:t> </a:t>
            </a:r>
            <a:endParaRPr lang="en-GB" sz="1600"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107587" y="1604430"/>
            <a:ext cx="3010083" cy="1785104"/>
          </a:xfrm>
          <a:prstGeom prst="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1100" b="1" dirty="0">
                <a:solidFill>
                  <a:srgbClr val="19068A"/>
                </a:solidFill>
                <a:latin typeface="Arial"/>
                <a:cs typeface="Arial"/>
              </a:rPr>
              <a:t>MATHS</a:t>
            </a:r>
          </a:p>
          <a:p>
            <a:r>
              <a:rPr lang="en-GB" sz="1100" b="1" dirty="0">
                <a:latin typeface="Arial"/>
                <a:cs typeface="Arial"/>
              </a:rPr>
              <a:t>As mathematicians</a:t>
            </a:r>
            <a:r>
              <a:rPr lang="en-GB" sz="1100" b="1" dirty="0" smtClean="0">
                <a:latin typeface="Arial"/>
                <a:cs typeface="Arial"/>
              </a:rPr>
              <a:t>,  </a:t>
            </a:r>
            <a:r>
              <a:rPr lang="en-GB" sz="1100" dirty="0" smtClean="0">
                <a:latin typeface="Arial"/>
                <a:cs typeface="Arial"/>
              </a:rPr>
              <a:t>we will be focusing on capacity and using our knowledge to investigate the amount of rainfall in two different cities in the UK. We will also be using capacity to look closely at the water cycle. We will then be calculate the average amount of rain that we have in Little Stoke throughout the term. This is in addition to our daily maths lesson. </a:t>
            </a:r>
            <a:endParaRPr lang="en-GB" sz="1100" b="1" dirty="0" smtClean="0"/>
          </a:p>
        </p:txBody>
      </p:sp>
      <p:sp>
        <p:nvSpPr>
          <p:cNvPr id="5" name="TextBox 4"/>
          <p:cNvSpPr txBox="1"/>
          <p:nvPr/>
        </p:nvSpPr>
        <p:spPr>
          <a:xfrm>
            <a:off x="6815164" y="1554389"/>
            <a:ext cx="3010083" cy="2292935"/>
          </a:xfrm>
          <a:prstGeom prst="rect">
            <a:avLst/>
          </a:prstGeom>
          <a:noFill/>
          <a:ln>
            <a:solidFill>
              <a:srgbClr val="5B9BD5"/>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dirty="0" smtClean="0">
                <a:solidFill>
                  <a:srgbClr val="19068A"/>
                </a:solidFill>
                <a:latin typeface="Arial"/>
                <a:cs typeface="Arial"/>
              </a:rPr>
              <a:t>ENGLISH</a:t>
            </a:r>
            <a:endParaRPr lang="en-GB" sz="1100" b="1" dirty="0">
              <a:solidFill>
                <a:srgbClr val="19068A"/>
              </a:solidFill>
              <a:latin typeface="Arial"/>
              <a:cs typeface="Arial"/>
            </a:endParaRPr>
          </a:p>
          <a:p>
            <a:r>
              <a:rPr lang="en-GB" sz="1100" b="1" dirty="0">
                <a:latin typeface="Arial"/>
                <a:cs typeface="Arial"/>
              </a:rPr>
              <a:t>As </a:t>
            </a:r>
            <a:r>
              <a:rPr lang="en-GB" sz="1100" b="1" dirty="0" smtClean="0">
                <a:latin typeface="Arial"/>
                <a:cs typeface="Arial"/>
              </a:rPr>
              <a:t>writers</a:t>
            </a:r>
            <a:r>
              <a:rPr lang="en-GB" sz="1100" b="1" dirty="0">
                <a:latin typeface="Arial"/>
                <a:cs typeface="Arial"/>
              </a:rPr>
              <a:t>, </a:t>
            </a:r>
            <a:r>
              <a:rPr lang="en-GB" sz="1100" dirty="0" smtClean="0">
                <a:latin typeface="Arial"/>
                <a:cs typeface="Arial"/>
              </a:rPr>
              <a:t>we will be looking at a variety of texts all around the topic of rivers including: ‘Flotsam’ by David </a:t>
            </a:r>
            <a:r>
              <a:rPr lang="en-GB" sz="1100" dirty="0" err="1" smtClean="0">
                <a:latin typeface="Arial"/>
                <a:cs typeface="Arial"/>
              </a:rPr>
              <a:t>Wiesner</a:t>
            </a:r>
            <a:r>
              <a:rPr lang="en-GB" sz="1100" dirty="0">
                <a:latin typeface="Arial"/>
                <a:cs typeface="Arial"/>
              </a:rPr>
              <a:t> </a:t>
            </a:r>
            <a:r>
              <a:rPr lang="en-GB" sz="1100" dirty="0" smtClean="0">
                <a:latin typeface="Arial"/>
                <a:cs typeface="Arial"/>
              </a:rPr>
              <a:t>and ‘A River’ by Marc Martin. From these texts we will be writing for a range of purposes. We will be writing an explanation text on the water cycle, a narrative based on a river’s journey, simile poems based on rivers and haikus to describe the flow of water in a river. Alongside this we will be creating our own </a:t>
            </a:r>
            <a:r>
              <a:rPr lang="en-GB" sz="1100" dirty="0" smtClean="0">
                <a:latin typeface="Arial"/>
                <a:cs typeface="Arial"/>
              </a:rPr>
              <a:t>rivers </a:t>
            </a:r>
            <a:r>
              <a:rPr lang="en-GB" sz="1100" dirty="0" smtClean="0">
                <a:latin typeface="Arial"/>
                <a:cs typeface="Arial"/>
              </a:rPr>
              <a:t>and mountains version of the game ‘Top Trumps’. </a:t>
            </a:r>
            <a:endParaRPr lang="en-GB" sz="1100" dirty="0" smtClean="0"/>
          </a:p>
        </p:txBody>
      </p:sp>
      <p:sp>
        <p:nvSpPr>
          <p:cNvPr id="6" name="TextBox 5"/>
          <p:cNvSpPr txBox="1"/>
          <p:nvPr/>
        </p:nvSpPr>
        <p:spPr>
          <a:xfrm>
            <a:off x="6815165" y="3787263"/>
            <a:ext cx="3010083" cy="1446550"/>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100" b="1" dirty="0" smtClean="0">
                <a:solidFill>
                  <a:srgbClr val="19068A"/>
                </a:solidFill>
                <a:latin typeface="Arial"/>
                <a:cs typeface="Arial"/>
              </a:rPr>
              <a:t>READING</a:t>
            </a:r>
            <a:endParaRPr lang="en-GB" sz="1100" b="1" dirty="0">
              <a:solidFill>
                <a:srgbClr val="19068A"/>
              </a:solidFill>
              <a:latin typeface="Arial"/>
              <a:cs typeface="Arial"/>
            </a:endParaRPr>
          </a:p>
          <a:p>
            <a:r>
              <a:rPr lang="en-GB" sz="1100" b="1" dirty="0" smtClean="0">
                <a:latin typeface="Arial"/>
                <a:cs typeface="Arial"/>
              </a:rPr>
              <a:t>As readers, </a:t>
            </a:r>
            <a:r>
              <a:rPr lang="en-GB" sz="1100" dirty="0" smtClean="0">
                <a:latin typeface="Arial"/>
                <a:cs typeface="Arial"/>
              </a:rPr>
              <a:t>we will be using a wide range of fiction and non-fiction texts, many of these linked to our theme work. We will be enhancing our skills at making inferences and picking out vital information from texts. We will also be looking at writing formal written answers to questions about the texts. </a:t>
            </a:r>
          </a:p>
        </p:txBody>
      </p:sp>
      <p:sp>
        <p:nvSpPr>
          <p:cNvPr id="7" name="TextBox 6"/>
          <p:cNvSpPr txBox="1"/>
          <p:nvPr/>
        </p:nvSpPr>
        <p:spPr>
          <a:xfrm>
            <a:off x="109544" y="3624411"/>
            <a:ext cx="3008125" cy="1446550"/>
          </a:xfrm>
          <a:prstGeom prst="rect">
            <a:avLst/>
          </a:prstGeom>
          <a:noFill/>
          <a:ln>
            <a:solidFill>
              <a:srgbClr val="5B9BD5"/>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19068A"/>
                </a:solidFill>
                <a:latin typeface="Arial"/>
                <a:cs typeface="Arial"/>
              </a:rPr>
              <a:t>GEOGRAPHY</a:t>
            </a:r>
          </a:p>
          <a:p>
            <a:pPr lvl="0"/>
            <a:r>
              <a:rPr lang="en-GB" sz="1100" b="1" dirty="0">
                <a:solidFill>
                  <a:prstClr val="black"/>
                </a:solidFill>
                <a:latin typeface="Arial"/>
                <a:cs typeface="Arial"/>
              </a:rPr>
              <a:t>As </a:t>
            </a:r>
            <a:r>
              <a:rPr lang="en-GB" sz="1100" b="1" dirty="0" smtClean="0">
                <a:solidFill>
                  <a:prstClr val="black"/>
                </a:solidFill>
                <a:latin typeface="Arial"/>
                <a:cs typeface="Arial"/>
              </a:rPr>
              <a:t>geographers,</a:t>
            </a:r>
            <a:r>
              <a:rPr lang="en-GB" sz="1100" dirty="0" smtClean="0">
                <a:solidFill>
                  <a:prstClr val="black"/>
                </a:solidFill>
                <a:latin typeface="Arial"/>
                <a:cs typeface="Arial"/>
              </a:rPr>
              <a:t> we will be looking how rivers are formed and at the different areas of a river. We will be looking at the journey the river water takes from the source to the mouth. We will also be researching different famous rivers from around the world</a:t>
            </a:r>
            <a:r>
              <a:rPr lang="en-GB" sz="1100" dirty="0">
                <a:solidFill>
                  <a:prstClr val="black"/>
                </a:solidFill>
                <a:latin typeface="Arial"/>
                <a:cs typeface="Arial"/>
              </a:rPr>
              <a:t> </a:t>
            </a:r>
            <a:r>
              <a:rPr lang="en-GB" sz="1100" dirty="0" smtClean="0">
                <a:solidFill>
                  <a:prstClr val="black"/>
                </a:solidFill>
                <a:latin typeface="Arial"/>
                <a:cs typeface="Arial"/>
              </a:rPr>
              <a:t>and making comparisons between them </a:t>
            </a:r>
            <a:endParaRPr lang="en-GB" sz="1100" dirty="0" smtClean="0">
              <a:solidFill>
                <a:prstClr val="black"/>
              </a:solidFill>
            </a:endParaRPr>
          </a:p>
        </p:txBody>
      </p:sp>
      <p:sp>
        <p:nvSpPr>
          <p:cNvPr id="8" name="TextBox 7"/>
          <p:cNvSpPr txBox="1"/>
          <p:nvPr/>
        </p:nvSpPr>
        <p:spPr>
          <a:xfrm>
            <a:off x="107587" y="5126718"/>
            <a:ext cx="3010079" cy="1446550"/>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19068A"/>
                </a:solidFill>
                <a:latin typeface="Arial"/>
                <a:cs typeface="Arial"/>
              </a:rPr>
              <a:t>SCIENCE</a:t>
            </a:r>
          </a:p>
          <a:p>
            <a:pPr lvl="0"/>
            <a:r>
              <a:rPr lang="en-GB" sz="1100" b="1" dirty="0">
                <a:solidFill>
                  <a:prstClr val="black"/>
                </a:solidFill>
                <a:latin typeface="Arial"/>
                <a:cs typeface="Arial"/>
              </a:rPr>
              <a:t>As </a:t>
            </a:r>
            <a:r>
              <a:rPr lang="en-GB" sz="1100" b="1" dirty="0" smtClean="0">
                <a:solidFill>
                  <a:prstClr val="black"/>
                </a:solidFill>
                <a:latin typeface="Arial"/>
                <a:cs typeface="Arial"/>
              </a:rPr>
              <a:t>scientists, </a:t>
            </a:r>
            <a:r>
              <a:rPr lang="en-GB" sz="1100" dirty="0" smtClean="0">
                <a:solidFill>
                  <a:prstClr val="black"/>
                </a:solidFill>
                <a:latin typeface="Arial"/>
                <a:cs typeface="Arial"/>
              </a:rPr>
              <a:t>we will be studying different states of matter. We will be investigating the differences between solids, liquids and gases. We will be discovering how particles behave in the different states of matter. We will also be looking and studying the Water Cycle. </a:t>
            </a:r>
            <a:endParaRPr lang="en-GB" sz="1100" dirty="0">
              <a:solidFill>
                <a:prstClr val="black"/>
              </a:solidFill>
              <a:latin typeface="Arial"/>
              <a:cs typeface="Arial"/>
            </a:endParaRPr>
          </a:p>
        </p:txBody>
      </p:sp>
      <p:sp>
        <p:nvSpPr>
          <p:cNvPr id="9" name="TextBox 8"/>
          <p:cNvSpPr txBox="1"/>
          <p:nvPr/>
        </p:nvSpPr>
        <p:spPr>
          <a:xfrm>
            <a:off x="3211388" y="4242472"/>
            <a:ext cx="3510051" cy="1277273"/>
          </a:xfrm>
          <a:prstGeom prst="rect">
            <a:avLst/>
          </a:prstGeom>
          <a:noFill/>
          <a:ln>
            <a:solidFill>
              <a:srgbClr val="5B9BD5"/>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smtClean="0">
                <a:solidFill>
                  <a:srgbClr val="19068A"/>
                </a:solidFill>
                <a:latin typeface="Arial"/>
                <a:cs typeface="Arial"/>
              </a:rPr>
              <a:t>ART</a:t>
            </a:r>
            <a:endParaRPr lang="en-GB" sz="1100" b="1" dirty="0">
              <a:solidFill>
                <a:srgbClr val="19068A"/>
              </a:solidFill>
              <a:latin typeface="Arial"/>
              <a:cs typeface="Arial"/>
            </a:endParaRPr>
          </a:p>
          <a:p>
            <a:pPr lvl="0"/>
            <a:r>
              <a:rPr lang="en-GB" sz="1100" b="1" dirty="0">
                <a:solidFill>
                  <a:prstClr val="black"/>
                </a:solidFill>
                <a:latin typeface="Arial"/>
                <a:cs typeface="Arial"/>
              </a:rPr>
              <a:t>As </a:t>
            </a:r>
            <a:r>
              <a:rPr lang="en-GB" sz="1100" b="1" dirty="0" smtClean="0">
                <a:solidFill>
                  <a:prstClr val="black"/>
                </a:solidFill>
                <a:latin typeface="Arial"/>
                <a:cs typeface="Arial"/>
              </a:rPr>
              <a:t>artists, </a:t>
            </a:r>
            <a:r>
              <a:rPr lang="en-GB" sz="1100" dirty="0" smtClean="0">
                <a:solidFill>
                  <a:prstClr val="black"/>
                </a:solidFill>
                <a:latin typeface="Arial"/>
                <a:cs typeface="Arial"/>
              </a:rPr>
              <a:t>we will be honing in on our drawing and painting skills to create various drawings of rivers. We will be exploring what it is like to paint on different surfaces, e.g. sand. By the end of the term we will have created a 3D model of a river flowing down from it’s source to it’s mouth. </a:t>
            </a:r>
            <a:endParaRPr lang="en-GB" sz="1100" dirty="0" smtClean="0">
              <a:solidFill>
                <a:prstClr val="black"/>
              </a:solidFill>
            </a:endParaRPr>
          </a:p>
        </p:txBody>
      </p:sp>
      <p:sp>
        <p:nvSpPr>
          <p:cNvPr id="10" name="TextBox 9"/>
          <p:cNvSpPr txBox="1"/>
          <p:nvPr/>
        </p:nvSpPr>
        <p:spPr>
          <a:xfrm>
            <a:off x="6815164" y="5358766"/>
            <a:ext cx="3054087" cy="1446550"/>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smtClean="0">
                <a:solidFill>
                  <a:srgbClr val="19068A"/>
                </a:solidFill>
                <a:latin typeface="Arial"/>
                <a:cs typeface="Arial"/>
              </a:rPr>
              <a:t>P.E. </a:t>
            </a:r>
            <a:endParaRPr lang="en-GB" sz="1100" b="1" dirty="0">
              <a:solidFill>
                <a:srgbClr val="19068A"/>
              </a:solidFill>
              <a:latin typeface="Arial"/>
              <a:cs typeface="Arial"/>
            </a:endParaRPr>
          </a:p>
          <a:p>
            <a:pPr lvl="0"/>
            <a:r>
              <a:rPr lang="en-GB" sz="1100" b="1" dirty="0">
                <a:solidFill>
                  <a:prstClr val="black"/>
                </a:solidFill>
                <a:latin typeface="Arial"/>
                <a:cs typeface="Arial"/>
              </a:rPr>
              <a:t>As </a:t>
            </a:r>
            <a:r>
              <a:rPr lang="en-GB" sz="1100" b="1" dirty="0" smtClean="0">
                <a:solidFill>
                  <a:prstClr val="black"/>
                </a:solidFill>
                <a:latin typeface="Arial"/>
                <a:cs typeface="Arial"/>
              </a:rPr>
              <a:t>gymnasts </a:t>
            </a:r>
            <a:r>
              <a:rPr lang="en-GB" sz="1100" dirty="0" smtClean="0">
                <a:solidFill>
                  <a:prstClr val="black"/>
                </a:solidFill>
                <a:latin typeface="Arial"/>
                <a:cs typeface="Arial"/>
              </a:rPr>
              <a:t>we will be learning new gymnastic skills. We will looking at different ways in which to jump and balance with our bodies  in creative ways. </a:t>
            </a:r>
            <a:r>
              <a:rPr lang="en-GB" sz="1100" b="1" dirty="0" smtClean="0">
                <a:solidFill>
                  <a:prstClr val="black"/>
                </a:solidFill>
                <a:latin typeface="Arial"/>
                <a:cs typeface="Arial"/>
              </a:rPr>
              <a:t>Please </a:t>
            </a:r>
            <a:r>
              <a:rPr lang="en-GB" sz="1100" b="1" dirty="0">
                <a:solidFill>
                  <a:prstClr val="black"/>
                </a:solidFill>
                <a:latin typeface="Arial"/>
                <a:cs typeface="Arial"/>
              </a:rPr>
              <a:t>ensure that your child has a full PE kit, including trousers and trainers as we may be outside. </a:t>
            </a:r>
            <a:endParaRPr lang="en-GB" sz="1100" b="1" dirty="0" smtClean="0">
              <a:solidFill>
                <a:prstClr val="black"/>
              </a:solidFill>
              <a:latin typeface="Arial"/>
              <a:cs typeface="Arial"/>
            </a:endParaRPr>
          </a:p>
        </p:txBody>
      </p:sp>
      <p:sp>
        <p:nvSpPr>
          <p:cNvPr id="12" name="TextBox 11"/>
          <p:cNvSpPr txBox="1"/>
          <p:nvPr/>
        </p:nvSpPr>
        <p:spPr>
          <a:xfrm>
            <a:off x="3211389" y="5578167"/>
            <a:ext cx="3510051" cy="1107996"/>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sz="1100" b="1" dirty="0">
                <a:solidFill>
                  <a:srgbClr val="FF0000"/>
                </a:solidFill>
                <a:latin typeface="Arial"/>
                <a:cs typeface="Arial"/>
              </a:rPr>
              <a:t>THE WIDER </a:t>
            </a:r>
            <a:r>
              <a:rPr lang="en-GB" sz="1100" b="1" dirty="0" smtClean="0">
                <a:solidFill>
                  <a:srgbClr val="FF0000"/>
                </a:solidFill>
                <a:latin typeface="Arial"/>
                <a:cs typeface="Arial"/>
              </a:rPr>
              <a:t>CURRICULUM</a:t>
            </a:r>
          </a:p>
          <a:p>
            <a:pPr lvl="0" algn="ctr"/>
            <a:r>
              <a:rPr lang="en-GB" sz="1100" b="1" dirty="0" smtClean="0">
                <a:solidFill>
                  <a:schemeClr val="tx1"/>
                </a:solidFill>
                <a:latin typeface="Arial"/>
                <a:cs typeface="Arial"/>
              </a:rPr>
              <a:t>This term </a:t>
            </a:r>
            <a:r>
              <a:rPr lang="en-GB" sz="1100" dirty="0" smtClean="0">
                <a:solidFill>
                  <a:schemeClr val="tx1"/>
                </a:solidFill>
                <a:latin typeface="Arial"/>
                <a:cs typeface="Arial"/>
              </a:rPr>
              <a:t>we have a number of exciting events happening in school:</a:t>
            </a:r>
          </a:p>
          <a:p>
            <a:pPr lvl="0" algn="ctr"/>
            <a:r>
              <a:rPr lang="en-GB" sz="1100" dirty="0" smtClean="0">
                <a:solidFill>
                  <a:prstClr val="black"/>
                </a:solidFill>
                <a:latin typeface="Arial" panose="020B0604020202020204" pitchFamily="34" charset="0"/>
                <a:cs typeface="Arial" panose="020B0604020202020204" pitchFamily="34" charset="0"/>
              </a:rPr>
              <a:t>10</a:t>
            </a:r>
            <a:r>
              <a:rPr lang="en-GB" sz="1100" baseline="30000" dirty="0" smtClean="0">
                <a:solidFill>
                  <a:prstClr val="black"/>
                </a:solidFill>
                <a:latin typeface="Arial" panose="020B0604020202020204" pitchFamily="34" charset="0"/>
                <a:cs typeface="Arial" panose="020B0604020202020204" pitchFamily="34" charset="0"/>
              </a:rPr>
              <a:t>th</a:t>
            </a:r>
            <a:r>
              <a:rPr lang="en-GB" sz="1100" dirty="0" smtClean="0">
                <a:solidFill>
                  <a:prstClr val="black"/>
                </a:solidFill>
                <a:latin typeface="Arial" panose="020B0604020202020204" pitchFamily="34" charset="0"/>
                <a:cs typeface="Arial" panose="020B0604020202020204" pitchFamily="34" charset="0"/>
              </a:rPr>
              <a:t>-14</a:t>
            </a:r>
            <a:r>
              <a:rPr lang="en-GB" sz="1100" baseline="30000" dirty="0" smtClean="0">
                <a:solidFill>
                  <a:prstClr val="black"/>
                </a:solidFill>
                <a:latin typeface="Arial" panose="020B0604020202020204" pitchFamily="34" charset="0"/>
                <a:cs typeface="Arial" panose="020B0604020202020204" pitchFamily="34" charset="0"/>
              </a:rPr>
              <a:t>th</a:t>
            </a:r>
            <a:r>
              <a:rPr lang="en-GB" sz="1100" dirty="0" smtClean="0">
                <a:solidFill>
                  <a:prstClr val="black"/>
                </a:solidFill>
                <a:latin typeface="Arial" panose="020B0604020202020204" pitchFamily="34" charset="0"/>
                <a:cs typeface="Arial" panose="020B0604020202020204" pitchFamily="34" charset="0"/>
              </a:rPr>
              <a:t> February – Swimming</a:t>
            </a:r>
          </a:p>
          <a:p>
            <a:pPr lvl="0" algn="ctr"/>
            <a:r>
              <a:rPr lang="en-GB" sz="1100" dirty="0" smtClean="0">
                <a:solidFill>
                  <a:prstClr val="black"/>
                </a:solidFill>
                <a:latin typeface="Arial" panose="020B0604020202020204" pitchFamily="34" charset="0"/>
                <a:cs typeface="Arial" panose="020B0604020202020204" pitchFamily="34" charset="0"/>
              </a:rPr>
              <a:t>History week – We will be studying the </a:t>
            </a:r>
          </a:p>
          <a:p>
            <a:pPr lvl="0" algn="ctr"/>
            <a:r>
              <a:rPr lang="en-GB" sz="1100" dirty="0" smtClean="0">
                <a:solidFill>
                  <a:prstClr val="black"/>
                </a:solidFill>
                <a:latin typeface="Arial" panose="020B0604020202020204" pitchFamily="34" charset="0"/>
                <a:cs typeface="Arial" panose="020B0604020202020204" pitchFamily="34" charset="0"/>
              </a:rPr>
              <a:t>Ancient Greeks</a:t>
            </a:r>
          </a:p>
        </p:txBody>
      </p:sp>
    </p:spTree>
    <p:extLst>
      <p:ext uri="{BB962C8B-B14F-4D97-AF65-F5344CB8AC3E}">
        <p14:creationId xmlns:p14="http://schemas.microsoft.com/office/powerpoint/2010/main" val="2691234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58983" y="14819"/>
            <a:ext cx="6531428" cy="264687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5400" dirty="0" smtClean="0">
                <a:ln w="0"/>
                <a:solidFill>
                  <a:srgbClr val="0000FF"/>
                </a:solidFill>
                <a:effectLst>
                  <a:outerShdw blurRad="38100" dist="19050" dir="2700000" algn="tl" rotWithShape="0">
                    <a:schemeClr val="dk1">
                      <a:alpha val="40000"/>
                    </a:schemeClr>
                  </a:outerShdw>
                </a:effectLst>
                <a:latin typeface="Chiller" panose="04020404031007020602" pitchFamily="82" charset="0"/>
              </a:rPr>
              <a:t>Homework Challenge </a:t>
            </a:r>
            <a:r>
              <a:rPr lang="en-GB" sz="4000" dirty="0" smtClean="0">
                <a:ln w="0"/>
                <a:solidFill>
                  <a:srgbClr val="7030A0"/>
                </a:solidFill>
                <a:effectLst>
                  <a:outerShdw blurRad="38100" dist="19050" dir="2700000" algn="tl" rotWithShape="0">
                    <a:schemeClr val="dk1">
                      <a:alpha val="40000"/>
                    </a:schemeClr>
                  </a:outerShdw>
                </a:effectLst>
                <a:latin typeface="Chiller" panose="04020404031007020602" pitchFamily="82" charset="0"/>
              </a:rPr>
              <a:t>                             </a:t>
            </a:r>
            <a:r>
              <a:rPr lang="en-GB" sz="4000" dirty="0" smtClean="0">
                <a:ln w="0"/>
                <a:solidFill>
                  <a:srgbClr val="0000FF"/>
                </a:solidFill>
                <a:effectLst>
                  <a:outerShdw blurRad="38100" dist="19050" dir="2700000" algn="tl" rotWithShape="0">
                    <a:schemeClr val="dk1">
                      <a:alpha val="40000"/>
                    </a:schemeClr>
                  </a:outerShdw>
                </a:effectLst>
                <a:latin typeface="Chiller" panose="04020404031007020602" pitchFamily="82" charset="0"/>
              </a:rPr>
              <a:t>Year 4</a:t>
            </a:r>
            <a:endParaRPr lang="en-GB" sz="3200" dirty="0">
              <a:ln w="0"/>
              <a:solidFill>
                <a:srgbClr val="0000FF"/>
              </a:solidFill>
              <a:effectLst>
                <a:outerShdw blurRad="38100" dist="19050" dir="2700000" algn="tl" rotWithShape="0">
                  <a:schemeClr val="dk1">
                    <a:alpha val="40000"/>
                  </a:schemeClr>
                </a:outerShdw>
              </a:effectLst>
              <a:latin typeface="+mj-lt"/>
            </a:endParaRPr>
          </a:p>
          <a:p>
            <a:pPr algn="ctr"/>
            <a:r>
              <a:rPr lang="en-GB" sz="2800" dirty="0" smtClean="0">
                <a:ln w="0"/>
                <a:solidFill>
                  <a:srgbClr val="0000FF"/>
                </a:solidFill>
                <a:effectLst>
                  <a:outerShdw blurRad="38100" dist="19050" dir="2700000" algn="tl" rotWithShape="0">
                    <a:schemeClr val="dk1">
                      <a:alpha val="40000"/>
                    </a:schemeClr>
                  </a:outerShdw>
                </a:effectLst>
              </a:rPr>
              <a:t> Term 2</a:t>
            </a:r>
          </a:p>
          <a:p>
            <a:pPr algn="ctr"/>
            <a:r>
              <a:rPr lang="en-GB" sz="1200" dirty="0" smtClean="0">
                <a:ln w="0"/>
                <a:solidFill>
                  <a:srgbClr val="0000FF"/>
                </a:solidFill>
                <a:effectLst>
                  <a:outerShdw blurRad="38100" dist="19050" dir="2700000" algn="tl" rotWithShape="0">
                    <a:schemeClr val="dk1">
                      <a:alpha val="40000"/>
                    </a:schemeClr>
                  </a:outerShdw>
                </a:effectLst>
              </a:rPr>
              <a:t>To be handed in by 13</a:t>
            </a:r>
            <a:r>
              <a:rPr lang="en-GB" sz="1200" baseline="30000" dirty="0" smtClean="0">
                <a:ln w="0"/>
                <a:solidFill>
                  <a:srgbClr val="0000FF"/>
                </a:solidFill>
                <a:effectLst>
                  <a:outerShdw blurRad="38100" dist="19050" dir="2700000" algn="tl" rotWithShape="0">
                    <a:schemeClr val="dk1">
                      <a:alpha val="40000"/>
                    </a:schemeClr>
                  </a:outerShdw>
                </a:effectLst>
              </a:rPr>
              <a:t>TH</a:t>
            </a:r>
            <a:r>
              <a:rPr lang="en-GB" sz="1200" dirty="0" smtClean="0">
                <a:ln w="0"/>
                <a:solidFill>
                  <a:srgbClr val="0000FF"/>
                </a:solidFill>
                <a:effectLst>
                  <a:outerShdw blurRad="38100" dist="19050" dir="2700000" algn="tl" rotWithShape="0">
                    <a:schemeClr val="dk1">
                      <a:alpha val="40000"/>
                    </a:schemeClr>
                  </a:outerShdw>
                </a:effectLst>
              </a:rPr>
              <a:t> February </a:t>
            </a:r>
            <a:endParaRPr lang="en-GB" sz="2800" dirty="0" smtClean="0">
              <a:ln w="0"/>
              <a:solidFill>
                <a:srgbClr val="0000FF"/>
              </a:solidFill>
              <a:effectLst>
                <a:outerShdw blurRad="38100" dist="19050" dir="2700000" algn="tl" rotWithShape="0">
                  <a:schemeClr val="dk1">
                    <a:alpha val="40000"/>
                  </a:schemeClr>
                </a:outerShdw>
              </a:effectLst>
            </a:endParaRPr>
          </a:p>
          <a:p>
            <a:pPr algn="ctr"/>
            <a:endParaRPr lang="en-GB" sz="1600" dirty="0">
              <a:ln w="0"/>
              <a:solidFill>
                <a:schemeClr val="tx1"/>
              </a:solidFill>
              <a:effectLst>
                <a:outerShdw blurRad="38100" dist="19050" dir="2700000" algn="tl" rotWithShape="0">
                  <a:schemeClr val="dk1">
                    <a:alpha val="40000"/>
                  </a:schemeClr>
                </a:outerShdw>
              </a:effectLst>
            </a:endParaRPr>
          </a:p>
          <a:p>
            <a:pPr algn="ctr"/>
            <a:r>
              <a:rPr lang="en-GB" sz="1600" dirty="0" smtClean="0">
                <a:ln w="0"/>
                <a:solidFill>
                  <a:schemeClr val="tx1"/>
                </a:solidFill>
                <a:effectLst>
                  <a:outerShdw blurRad="38100" dist="19050" dir="2700000" algn="tl" rotWithShape="0">
                    <a:schemeClr val="dk1">
                      <a:alpha val="40000"/>
                    </a:schemeClr>
                  </a:outerShdw>
                </a:effectLst>
              </a:rPr>
              <a:t> </a:t>
            </a:r>
            <a:endParaRPr lang="en-GB" sz="1600"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6520126" y="718241"/>
            <a:ext cx="3329267" cy="2031325"/>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u="sng" dirty="0" smtClean="0">
                <a:solidFill>
                  <a:srgbClr val="FF0000"/>
                </a:solidFill>
                <a:latin typeface="Calibri body"/>
                <a:cs typeface="Arial"/>
              </a:rPr>
              <a:t>Writing Challenge</a:t>
            </a:r>
          </a:p>
          <a:p>
            <a:pPr algn="ctr"/>
            <a:endParaRPr lang="en-GB" sz="1200" dirty="0">
              <a:latin typeface="Calibri body"/>
              <a:cs typeface="Arial"/>
            </a:endParaRPr>
          </a:p>
          <a:p>
            <a:pPr algn="ctr"/>
            <a:r>
              <a:rPr lang="en-GB" sz="1200" dirty="0" smtClean="0">
                <a:latin typeface="Calibri body"/>
                <a:cs typeface="Arial"/>
              </a:rPr>
              <a:t>Write a non-chronological report about animals that live in a river. </a:t>
            </a:r>
            <a:endParaRPr lang="en-GB" sz="1200" dirty="0">
              <a:latin typeface="Calibri body"/>
              <a:cs typeface="Arial"/>
            </a:endParaRPr>
          </a:p>
          <a:p>
            <a:pPr algn="ctr"/>
            <a:endParaRPr lang="en-GB" sz="1200" dirty="0" smtClean="0">
              <a:latin typeface="Calibri body"/>
              <a:cs typeface="Arial"/>
            </a:endParaRPr>
          </a:p>
          <a:p>
            <a:pPr algn="ctr"/>
            <a:r>
              <a:rPr lang="en-GB" sz="1200" dirty="0" smtClean="0">
                <a:solidFill>
                  <a:srgbClr val="FF0000"/>
                </a:solidFill>
                <a:latin typeface="Calibri body"/>
                <a:cs typeface="Arial"/>
              </a:rPr>
              <a:t>What animal is it?</a:t>
            </a:r>
          </a:p>
          <a:p>
            <a:pPr algn="ctr"/>
            <a:r>
              <a:rPr lang="en-GB" sz="1200" dirty="0" smtClean="0">
                <a:solidFill>
                  <a:srgbClr val="FF0000"/>
                </a:solidFill>
                <a:latin typeface="Calibri body"/>
                <a:cs typeface="Arial"/>
              </a:rPr>
              <a:t>Why does it like the river?</a:t>
            </a:r>
          </a:p>
          <a:p>
            <a:pPr algn="ctr"/>
            <a:r>
              <a:rPr lang="en-GB" sz="1200" dirty="0" smtClean="0">
                <a:solidFill>
                  <a:srgbClr val="FF0000"/>
                </a:solidFill>
                <a:latin typeface="Calibri body"/>
                <a:cs typeface="Arial"/>
              </a:rPr>
              <a:t>What does it eat?</a:t>
            </a:r>
          </a:p>
          <a:p>
            <a:pPr algn="ctr"/>
            <a:r>
              <a:rPr lang="en-GB" sz="1200" dirty="0" smtClean="0">
                <a:solidFill>
                  <a:srgbClr val="FF0000"/>
                </a:solidFill>
                <a:latin typeface="Calibri body"/>
                <a:cs typeface="Arial"/>
              </a:rPr>
              <a:t>Does it swim?</a:t>
            </a:r>
          </a:p>
          <a:p>
            <a:pPr algn="ctr"/>
            <a:r>
              <a:rPr lang="en-GB" sz="1200" dirty="0" smtClean="0">
                <a:solidFill>
                  <a:srgbClr val="FF0000"/>
                </a:solidFill>
                <a:latin typeface="Calibri body"/>
                <a:cs typeface="Arial"/>
              </a:rPr>
              <a:t>Does it live underwater, or on the riverbed?</a:t>
            </a:r>
            <a:endParaRPr lang="en-GB" sz="1200" dirty="0">
              <a:solidFill>
                <a:srgbClr val="FF0000"/>
              </a:solidFill>
              <a:latin typeface="Calibri body"/>
              <a:cs typeface="Arial"/>
            </a:endParaRPr>
          </a:p>
        </p:txBody>
      </p:sp>
      <p:sp>
        <p:nvSpPr>
          <p:cNvPr id="13" name="TextBox 12"/>
          <p:cNvSpPr txBox="1"/>
          <p:nvPr/>
        </p:nvSpPr>
        <p:spPr>
          <a:xfrm>
            <a:off x="3503152" y="4705114"/>
            <a:ext cx="2838327" cy="1923604"/>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b="1" u="sng" dirty="0" smtClean="0">
                <a:solidFill>
                  <a:srgbClr val="FF0000"/>
                </a:solidFill>
                <a:latin typeface="Calibri body"/>
                <a:cs typeface="Arial"/>
              </a:rPr>
              <a:t>Creation Challenge</a:t>
            </a:r>
          </a:p>
          <a:p>
            <a:pPr lvl="0" algn="ctr"/>
            <a:endParaRPr lang="en-GB" b="1" u="sng" dirty="0">
              <a:solidFill>
                <a:srgbClr val="FF0000"/>
              </a:solidFill>
              <a:latin typeface="Calibri body"/>
              <a:cs typeface="Arial"/>
            </a:endParaRPr>
          </a:p>
          <a:p>
            <a:pPr marL="171450" lvl="0" indent="-171450">
              <a:buFont typeface="Arial" panose="020B0604020202020204" pitchFamily="34" charset="0"/>
              <a:buChar char="•"/>
            </a:pPr>
            <a:r>
              <a:rPr lang="en-GB" sz="1200" dirty="0" smtClean="0">
                <a:solidFill>
                  <a:schemeClr val="tx1"/>
                </a:solidFill>
                <a:latin typeface="Calibri body"/>
                <a:cs typeface="Arial"/>
              </a:rPr>
              <a:t>Draw and label a picture or model of a river. </a:t>
            </a:r>
          </a:p>
          <a:p>
            <a:pPr marL="171450" indent="-171450">
              <a:buFont typeface="Arial" panose="020B0604020202020204" pitchFamily="34" charset="0"/>
              <a:buChar char="•"/>
            </a:pPr>
            <a:r>
              <a:rPr lang="en-GB" sz="1200" dirty="0">
                <a:solidFill>
                  <a:schemeClr val="tx1"/>
                </a:solidFill>
                <a:latin typeface="Calibri body"/>
                <a:cs typeface="Arial"/>
              </a:rPr>
              <a:t>Create a poster about animals that live near the river. </a:t>
            </a:r>
          </a:p>
          <a:p>
            <a:pPr marL="171450" lvl="0" indent="-171450">
              <a:buFont typeface="Arial" panose="020B0604020202020204" pitchFamily="34" charset="0"/>
              <a:buChar char="•"/>
            </a:pPr>
            <a:endParaRPr lang="en-GB" sz="1200" dirty="0" smtClean="0">
              <a:solidFill>
                <a:schemeClr val="tx1"/>
              </a:solidFill>
              <a:latin typeface="Calibri body"/>
              <a:cs typeface="Arial"/>
            </a:endParaRPr>
          </a:p>
          <a:p>
            <a:pPr lvl="0" algn="ctr"/>
            <a:endParaRPr lang="en-GB" sz="1100" dirty="0">
              <a:solidFill>
                <a:prstClr val="black"/>
              </a:solidFill>
              <a:latin typeface="Calibri body"/>
              <a:cs typeface="Arial"/>
            </a:endParaRPr>
          </a:p>
          <a:p>
            <a:pPr lvl="0" algn="ctr"/>
            <a:endParaRPr lang="en-GB" sz="1200" dirty="0" smtClean="0">
              <a:solidFill>
                <a:prstClr val="black"/>
              </a:solidFill>
              <a:latin typeface="Calibri body"/>
              <a:cs typeface="Arial"/>
            </a:endParaRPr>
          </a:p>
        </p:txBody>
      </p:sp>
      <p:sp>
        <p:nvSpPr>
          <p:cNvPr id="16" name="TextBox 15"/>
          <p:cNvSpPr txBox="1"/>
          <p:nvPr/>
        </p:nvSpPr>
        <p:spPr>
          <a:xfrm>
            <a:off x="150472" y="1333970"/>
            <a:ext cx="3017022" cy="2569934"/>
          </a:xfrm>
          <a:prstGeom prst="rect">
            <a:avLst/>
          </a:prstGeom>
          <a:noFill/>
          <a:ln>
            <a:solidFill>
              <a:srgbClr val="5B9BD5"/>
            </a:solidFill>
          </a:ln>
        </p:spPr>
        <p:style>
          <a:lnRef idx="2">
            <a:schemeClr val="dk1"/>
          </a:lnRef>
          <a:fillRef idx="1">
            <a:schemeClr val="lt1"/>
          </a:fillRef>
          <a:effectRef idx="0">
            <a:schemeClr val="dk1"/>
          </a:effectRef>
          <a:fontRef idx="minor">
            <a:schemeClr val="dk1"/>
          </a:fontRef>
        </p:style>
        <p:txBody>
          <a:bodyPr wrap="square" rtlCol="0">
            <a:spAutoFit/>
          </a:bodyPr>
          <a:lstStyle/>
          <a:p>
            <a:pPr lvl="0" algn="ctr"/>
            <a:r>
              <a:rPr lang="en-GB" b="1" u="sng" dirty="0" smtClean="0">
                <a:solidFill>
                  <a:srgbClr val="FF0000"/>
                </a:solidFill>
              </a:rPr>
              <a:t>Research challenge</a:t>
            </a:r>
          </a:p>
          <a:p>
            <a:pPr lvl="0" algn="ctr"/>
            <a:endParaRPr lang="en-GB" sz="1200" dirty="0">
              <a:solidFill>
                <a:prstClr val="black"/>
              </a:solidFill>
            </a:endParaRPr>
          </a:p>
          <a:p>
            <a:pPr lvl="0" algn="ctr"/>
            <a:r>
              <a:rPr lang="en-GB" sz="1200" dirty="0" smtClean="0">
                <a:solidFill>
                  <a:prstClr val="black"/>
                </a:solidFill>
              </a:rPr>
              <a:t>Pick one of the famous rivers below and create an information leaflet on them. </a:t>
            </a:r>
          </a:p>
          <a:p>
            <a:pPr lvl="0" algn="ctr"/>
            <a:endParaRPr lang="en-GB" sz="1200" dirty="0">
              <a:solidFill>
                <a:prstClr val="black"/>
              </a:solidFill>
            </a:endParaRPr>
          </a:p>
          <a:p>
            <a:pPr lvl="0"/>
            <a:r>
              <a:rPr lang="en-GB" sz="1200" dirty="0" smtClean="0">
                <a:solidFill>
                  <a:srgbClr val="FF0000"/>
                </a:solidFill>
              </a:rPr>
              <a:t>River Nile 			Amazon River </a:t>
            </a:r>
          </a:p>
          <a:p>
            <a:pPr lvl="0"/>
            <a:r>
              <a:rPr lang="en-GB" sz="1200" dirty="0" smtClean="0">
                <a:solidFill>
                  <a:srgbClr val="FF0000"/>
                </a:solidFill>
              </a:rPr>
              <a:t>Ganges			Rhine </a:t>
            </a:r>
          </a:p>
          <a:p>
            <a:pPr lvl="0"/>
            <a:r>
              <a:rPr lang="en-GB" sz="1200" dirty="0" smtClean="0">
                <a:solidFill>
                  <a:srgbClr val="FF0000"/>
                </a:solidFill>
              </a:rPr>
              <a:t>River Thames			Yangtze</a:t>
            </a:r>
          </a:p>
          <a:p>
            <a:pPr lvl="0"/>
            <a:endParaRPr lang="en-GB" sz="1200" dirty="0" smtClean="0">
              <a:solidFill>
                <a:prstClr val="black"/>
              </a:solidFill>
            </a:endParaRPr>
          </a:p>
          <a:p>
            <a:pPr lvl="0" algn="ctr"/>
            <a:r>
              <a:rPr lang="en-GB" sz="1200" dirty="0" smtClean="0">
                <a:solidFill>
                  <a:prstClr val="black"/>
                </a:solidFill>
              </a:rPr>
              <a:t>Use the internet, or ask for information from the classroom in order to complete this research challenge. </a:t>
            </a:r>
          </a:p>
          <a:p>
            <a:pPr lvl="0" algn="ctr"/>
            <a:endParaRPr lang="en-GB" sz="1100" dirty="0" smtClean="0">
              <a:solidFill>
                <a:prstClr val="black"/>
              </a:solidFill>
            </a:endParaRPr>
          </a:p>
        </p:txBody>
      </p:sp>
      <p:pic>
        <p:nvPicPr>
          <p:cNvPr id="8" name="Picture 7"/>
          <p:cNvPicPr>
            <a:picLocks noChangeAspect="1"/>
          </p:cNvPicPr>
          <p:nvPr/>
        </p:nvPicPr>
        <p:blipFill>
          <a:blip r:embed="rId2"/>
          <a:stretch>
            <a:fillRect/>
          </a:stretch>
        </p:blipFill>
        <p:spPr>
          <a:xfrm>
            <a:off x="470283" y="4392610"/>
            <a:ext cx="2377399" cy="1632961"/>
          </a:xfrm>
          <a:prstGeom prst="rect">
            <a:avLst/>
          </a:prstGeom>
        </p:spPr>
      </p:pic>
      <p:pic>
        <p:nvPicPr>
          <p:cNvPr id="3" name="Picture 2"/>
          <p:cNvPicPr>
            <a:picLocks noChangeAspect="1"/>
          </p:cNvPicPr>
          <p:nvPr/>
        </p:nvPicPr>
        <p:blipFill rotWithShape="1">
          <a:blip r:embed="rId3"/>
          <a:srcRect l="16593" t="37146" r="31941" b="11767"/>
          <a:stretch/>
        </p:blipFill>
        <p:spPr>
          <a:xfrm>
            <a:off x="5339182" y="5867769"/>
            <a:ext cx="983247" cy="751424"/>
          </a:xfrm>
          <a:prstGeom prst="rect">
            <a:avLst/>
          </a:prstGeom>
        </p:spPr>
      </p:pic>
      <p:pic>
        <p:nvPicPr>
          <p:cNvPr id="4" name="Picture 3"/>
          <p:cNvPicPr>
            <a:picLocks noChangeAspect="1"/>
          </p:cNvPicPr>
          <p:nvPr/>
        </p:nvPicPr>
        <p:blipFill>
          <a:blip r:embed="rId4"/>
          <a:stretch>
            <a:fillRect/>
          </a:stretch>
        </p:blipFill>
        <p:spPr>
          <a:xfrm>
            <a:off x="6830940" y="3231877"/>
            <a:ext cx="2718942" cy="1740123"/>
          </a:xfrm>
          <a:prstGeom prst="rect">
            <a:avLst/>
          </a:prstGeom>
        </p:spPr>
      </p:pic>
      <p:pic>
        <p:nvPicPr>
          <p:cNvPr id="5" name="Picture 4"/>
          <p:cNvPicPr>
            <a:picLocks noChangeAspect="1"/>
          </p:cNvPicPr>
          <p:nvPr/>
        </p:nvPicPr>
        <p:blipFill>
          <a:blip r:embed="rId5"/>
          <a:stretch>
            <a:fillRect/>
          </a:stretch>
        </p:blipFill>
        <p:spPr>
          <a:xfrm>
            <a:off x="4279167" y="2303231"/>
            <a:ext cx="1286295" cy="2089379"/>
          </a:xfrm>
          <a:prstGeom prst="rect">
            <a:avLst/>
          </a:prstGeom>
        </p:spPr>
      </p:pic>
    </p:spTree>
    <p:extLst>
      <p:ext uri="{BB962C8B-B14F-4D97-AF65-F5344CB8AC3E}">
        <p14:creationId xmlns:p14="http://schemas.microsoft.com/office/powerpoint/2010/main" val="188692553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1344</TotalTime>
  <Words>604</Words>
  <Application>Microsoft Office PowerPoint</Application>
  <PresentationFormat>A4 Paper (210x297 mm)</PresentationFormat>
  <Paragraphs>52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 body</vt:lpstr>
      <vt:lpstr>Chiller</vt:lpstr>
      <vt:lpstr>Comic Sans MS</vt:lpstr>
      <vt:lpstr>Tw Cen MT</vt:lpstr>
      <vt:lpstr>Droplet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Southcott</dc:creator>
  <cp:lastModifiedBy>Chris Jelf</cp:lastModifiedBy>
  <cp:revision>72</cp:revision>
  <dcterms:created xsi:type="dcterms:W3CDTF">2015-08-14T08:28:58Z</dcterms:created>
  <dcterms:modified xsi:type="dcterms:W3CDTF">2020-01-06T16:13:44Z</dcterms:modified>
</cp:coreProperties>
</file>