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582"/>
  </p:normalViewPr>
  <p:slideViewPr>
    <p:cSldViewPr>
      <p:cViewPr varScale="1">
        <p:scale>
          <a:sx n="69" d="100"/>
          <a:sy n="69" d="100"/>
        </p:scale>
        <p:origin x="18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17B1F-CA54-4E40-9051-D4B33F50C678}" type="datetimeFigureOut">
              <a:rPr lang="en-GB" smtClean="0"/>
              <a:t>19/11/2020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14A36-046C-4837-BE24-9963D05B64DD}" type="slidenum">
              <a:rPr lang="en-GB" smtClean="0"/>
              <a:t>‹#›</a:t>
            </a:fld>
            <a:endParaRPr lang="en-GB"/>
          </a:p>
        </p:txBody>
      </p:sp>
    </p:spTree>
    <p:extLst>
      <p:ext uri="{BB962C8B-B14F-4D97-AF65-F5344CB8AC3E}">
        <p14:creationId xmlns:p14="http://schemas.microsoft.com/office/powerpoint/2010/main" val="236504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714A36-046C-4837-BE24-9963D05B64DD}" type="slidenum">
              <a:rPr lang="en-GB" smtClean="0"/>
              <a:t>1</a:t>
            </a:fld>
            <a:endParaRPr lang="en-GB"/>
          </a:p>
        </p:txBody>
      </p:sp>
    </p:spTree>
    <p:extLst>
      <p:ext uri="{BB962C8B-B14F-4D97-AF65-F5344CB8AC3E}">
        <p14:creationId xmlns:p14="http://schemas.microsoft.com/office/powerpoint/2010/main" val="31746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95371-0679-41D3-B76D-9B4ACA01BACC}" type="datetimeFigureOut">
              <a:rPr lang="en-GB" smtClean="0"/>
              <a:pPr/>
              <a:t>19/11/2020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A1432-1B38-439A-A669-E3AD42983A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5354" y="2545829"/>
            <a:ext cx="3140821" cy="2272336"/>
          </a:xfrm>
          <a:prstGeom prst="rect">
            <a:avLst/>
          </a:prstGeom>
        </p:spPr>
      </p:pic>
      <p:sp>
        <p:nvSpPr>
          <p:cNvPr id="6" name="TextBox 5"/>
          <p:cNvSpPr txBox="1"/>
          <p:nvPr/>
        </p:nvSpPr>
        <p:spPr>
          <a:xfrm>
            <a:off x="4698891" y="3002894"/>
            <a:ext cx="1556822" cy="1569660"/>
          </a:xfrm>
          <a:prstGeom prst="rect">
            <a:avLst/>
          </a:prstGeom>
          <a:noFill/>
        </p:spPr>
        <p:txBody>
          <a:bodyPr wrap="square" rtlCol="0">
            <a:spAutoFit/>
          </a:bodyPr>
          <a:lstStyle/>
          <a:p>
            <a:r>
              <a:rPr lang="en-GB" sz="3200" b="1" dirty="0">
                <a:latin typeface="Arial Rounded MT Bold" panose="020F0704030504030204" pitchFamily="34" charset="0"/>
              </a:rPr>
              <a:t>Lest We Forget</a:t>
            </a:r>
          </a:p>
        </p:txBody>
      </p:sp>
      <p:sp>
        <p:nvSpPr>
          <p:cNvPr id="24" name="Text Box 4"/>
          <p:cNvSpPr txBox="1">
            <a:spLocks noChangeArrowheads="1"/>
          </p:cNvSpPr>
          <p:nvPr/>
        </p:nvSpPr>
        <p:spPr bwMode="auto">
          <a:xfrm>
            <a:off x="4644008" y="116632"/>
            <a:ext cx="4320480" cy="2376264"/>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a:latin typeface="Twinkl Cursive Looped" panose="02000000000000000000" pitchFamily="2" charset="0"/>
                <a:cs typeface="Arial" pitchFamily="34" charset="0"/>
              </a:rPr>
              <a:t>MATHS</a:t>
            </a:r>
            <a:endParaRPr lang="en-GB" sz="900" b="1" dirty="0">
              <a:latin typeface="Twinkl Cursive Looped" panose="02000000000000000000" pitchFamily="2" charset="0"/>
              <a:cs typeface="Arial" pitchFamily="34" charset="0"/>
            </a:endParaRPr>
          </a:p>
          <a:p>
            <a:pPr algn="just" fontAlgn="base">
              <a:spcBef>
                <a:spcPct val="0"/>
              </a:spcBef>
              <a:spcAft>
                <a:spcPct val="0"/>
              </a:spcAft>
            </a:pPr>
            <a:r>
              <a:rPr lang="en-GB" sz="1000" dirty="0">
                <a:latin typeface="Twinkl Cursive Looped" panose="02000000000000000000" pitchFamily="2" charset="0"/>
              </a:rPr>
              <a:t>As mathematicians, we will continue to build our knowledge of the 4 operations. To begin the term, we will concentrate on multiplication (including short and long) and division where the children will be introduced to long division. For these units, it will be vital that the children’s times table knowledge is strong. We will be having a really big push in school on Times Table </a:t>
            </a:r>
            <a:r>
              <a:rPr lang="en-GB" sz="1000" dirty="0" err="1">
                <a:latin typeface="Twinkl Cursive Looped" panose="02000000000000000000" pitchFamily="2" charset="0"/>
              </a:rPr>
              <a:t>Rockstars</a:t>
            </a:r>
            <a:r>
              <a:rPr lang="en-GB" sz="1000" dirty="0">
                <a:latin typeface="Twinkl Cursive Looped" panose="02000000000000000000" pitchFamily="2" charset="0"/>
              </a:rPr>
              <a:t> and it will be sent home weekly for homework. It would be great if you could support this learning in any way you can. Children can access TT </a:t>
            </a:r>
            <a:r>
              <a:rPr lang="en-GB" sz="1000" dirty="0" err="1">
                <a:latin typeface="Twinkl Cursive Looped" panose="02000000000000000000" pitchFamily="2" charset="0"/>
              </a:rPr>
              <a:t>Rockstars</a:t>
            </a:r>
            <a:r>
              <a:rPr lang="en-GB" sz="1000" dirty="0">
                <a:latin typeface="Twinkl Cursive Looped" panose="02000000000000000000" pitchFamily="2" charset="0"/>
              </a:rPr>
              <a:t> at home and it’s great for them to practise in the car or on the way to school!</a:t>
            </a:r>
          </a:p>
          <a:p>
            <a:pPr algn="just" fontAlgn="base">
              <a:spcBef>
                <a:spcPct val="0"/>
              </a:spcBef>
              <a:spcAft>
                <a:spcPct val="0"/>
              </a:spcAft>
            </a:pPr>
            <a:r>
              <a:rPr kumimoji="0" lang="en-GB" sz="1000" i="0" u="none" strike="noStrike" cap="none" normalizeH="0" baseline="0" dirty="0">
                <a:ln>
                  <a:noFill/>
                </a:ln>
                <a:solidFill>
                  <a:schemeClr val="tx1"/>
                </a:solidFill>
                <a:effectLst/>
                <a:latin typeface="Twinkl Cursive Looped" panose="02000000000000000000" pitchFamily="2" charset="0"/>
                <a:cs typeface="Arial" pitchFamily="34" charset="0"/>
              </a:rPr>
              <a:t>After</a:t>
            </a:r>
            <a:r>
              <a:rPr kumimoji="0" lang="en-GB" sz="1000" i="0" u="none" strike="noStrike" cap="none" normalizeH="0" dirty="0">
                <a:ln>
                  <a:noFill/>
                </a:ln>
                <a:solidFill>
                  <a:schemeClr val="tx1"/>
                </a:solidFill>
                <a:effectLst/>
                <a:latin typeface="Twinkl Cursive Looped" panose="02000000000000000000" pitchFamily="2" charset="0"/>
                <a:cs typeface="Arial" pitchFamily="34" charset="0"/>
              </a:rPr>
              <a:t> multiplication and division, we will move onto looking at decimals and fractions. The children will learn to add, subtract multiply and divide fractions and mixed numbers. Once again, their times table knowledge will be </a:t>
            </a:r>
            <a:r>
              <a:rPr lang="en-GB" sz="1000" dirty="0">
                <a:latin typeface="Twinkl Cursive Looped" panose="02000000000000000000" pitchFamily="2" charset="0"/>
                <a:cs typeface="Arial" pitchFamily="34" charset="0"/>
              </a:rPr>
              <a:t>vital in order for them to learn these processes.</a:t>
            </a:r>
            <a:endParaRPr kumimoji="0" lang="en-GB" sz="1000" i="0" u="none" strike="noStrike" cap="none" normalizeH="0" baseline="0" dirty="0">
              <a:ln>
                <a:noFill/>
              </a:ln>
              <a:solidFill>
                <a:schemeClr val="tx1"/>
              </a:solidFill>
              <a:effectLst/>
              <a:latin typeface="Twinkl Cursive Looped" panose="02000000000000000000" pitchFamily="2"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5" name="Text Box 4"/>
          <p:cNvSpPr txBox="1">
            <a:spLocks noChangeArrowheads="1"/>
          </p:cNvSpPr>
          <p:nvPr/>
        </p:nvSpPr>
        <p:spPr bwMode="auto">
          <a:xfrm>
            <a:off x="107504" y="116632"/>
            <a:ext cx="4320480" cy="144016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chemeClr val="tx1"/>
                </a:solidFill>
                <a:effectLst/>
                <a:latin typeface="Twinkl Cursive Looped" panose="02000000000000000000" pitchFamily="2" charset="0"/>
                <a:cs typeface="Arial" pitchFamily="34" charset="0"/>
              </a:rPr>
              <a:t>ENGLISH</a:t>
            </a:r>
          </a:p>
          <a:p>
            <a:pPr marL="0" marR="0" lvl="0" indent="0" algn="ctr" defTabSz="914400" rtl="0" eaLnBrk="1" fontAlgn="base" latinLnBrk="0" hangingPunct="1">
              <a:lnSpc>
                <a:spcPct val="100000"/>
              </a:lnSpc>
              <a:spcBef>
                <a:spcPct val="0"/>
              </a:spcBef>
              <a:spcAft>
                <a:spcPct val="0"/>
              </a:spcAft>
              <a:buClrTx/>
              <a:buSzTx/>
              <a:buFontTx/>
              <a:buNone/>
              <a:tabLst/>
            </a:pPr>
            <a:r>
              <a:rPr lang="en-GB" sz="1000" dirty="0">
                <a:latin typeface="Twinkl Cursive Looped" panose="02000000000000000000" pitchFamily="2" charset="0"/>
                <a:cs typeface="Arial" pitchFamily="34" charset="0"/>
              </a:rPr>
              <a:t>As writers, the children will continue to hone their skills as story writers particularly looking at characters and how what they say shows us about their feelings and personality. We will be using the creepy and suspense filled booked The Water Tower by Gary Crew. They will be introduced to lots of new grammar including semi colons, colons and the use of the passive voice. Towards the end of the term, we will move onto using the book Rose Blanche and Anne Frank and the children will practise their biographic writing. </a:t>
            </a:r>
            <a:endParaRPr kumimoji="0" lang="en-GB" sz="1000" i="0" u="none" strike="noStrike" cap="none" normalizeH="0" baseline="0" dirty="0">
              <a:ln>
                <a:noFill/>
              </a:ln>
              <a:solidFill>
                <a:schemeClr val="tx1"/>
              </a:solidFill>
              <a:effectLst/>
              <a:latin typeface="Twinkl Cursive Looped" panose="02000000000000000000" pitchFamily="2" charset="0"/>
              <a:cs typeface="Arial" pitchFamily="34" charset="0"/>
            </a:endParaRP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GB" sz="1000" dirty="0">
              <a:latin typeface="Comic Sans MS" pitchFamily="66"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1000" i="0" u="none" strike="noStrike" cap="none" normalizeH="0" baseline="0" dirty="0">
              <a:ln>
                <a:noFill/>
              </a:ln>
              <a:solidFill>
                <a:schemeClr val="tx1"/>
              </a:solidFill>
              <a:effectLst/>
              <a:latin typeface="Comic Sans MS" pitchFamily="66"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1000" i="0" u="none" strike="noStrike" cap="none" normalizeH="0" baseline="0" dirty="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Comic Sans MS" pitchFamily="66" charset="0"/>
              <a:cs typeface="Arial" pitchFamily="34" charset="0"/>
            </a:endParaRPr>
          </a:p>
        </p:txBody>
      </p:sp>
      <p:sp>
        <p:nvSpPr>
          <p:cNvPr id="26" name="Text Box 4"/>
          <p:cNvSpPr txBox="1">
            <a:spLocks noChangeArrowheads="1"/>
          </p:cNvSpPr>
          <p:nvPr/>
        </p:nvSpPr>
        <p:spPr bwMode="auto">
          <a:xfrm>
            <a:off x="121359" y="2564903"/>
            <a:ext cx="2794457" cy="1440161"/>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a:latin typeface="Twinkl Cursive Looped" panose="02000000000000000000" pitchFamily="2" charset="0"/>
                <a:cs typeface="Arial" pitchFamily="34" charset="0"/>
              </a:rPr>
              <a:t>GEOGRAPHY</a:t>
            </a:r>
          </a:p>
          <a:p>
            <a:pPr marL="0" marR="0" lvl="0" indent="0" defTabSz="914400" rtl="0" eaLnBrk="1" fontAlgn="base" latinLnBrk="0" hangingPunct="1">
              <a:lnSpc>
                <a:spcPct val="100000"/>
              </a:lnSpc>
              <a:spcBef>
                <a:spcPct val="0"/>
              </a:spcBef>
              <a:spcAft>
                <a:spcPct val="0"/>
              </a:spcAft>
              <a:buClrTx/>
              <a:buSzTx/>
              <a:buFontTx/>
              <a:buNone/>
              <a:tabLst/>
            </a:pPr>
            <a:r>
              <a:rPr lang="en-GB" sz="1000">
                <a:latin typeface="Twinkl Cursive Looped" panose="02000000000000000000" pitchFamily="2" charset="0"/>
                <a:cs typeface="Arial" pitchFamily="34" charset="0"/>
              </a:rPr>
              <a:t>As </a:t>
            </a:r>
            <a:r>
              <a:rPr lang="en-GB" sz="1000" smtClean="0">
                <a:latin typeface="Twinkl Cursive Looped" panose="02000000000000000000" pitchFamily="2" charset="0"/>
                <a:cs typeface="Arial" pitchFamily="34" charset="0"/>
              </a:rPr>
              <a:t>Geographers, </a:t>
            </a:r>
            <a:r>
              <a:rPr lang="en-GB" sz="1000" dirty="0">
                <a:latin typeface="Twinkl Cursive Looped" panose="02000000000000000000" pitchFamily="2" charset="0"/>
                <a:cs typeface="Arial" pitchFamily="34" charset="0"/>
              </a:rPr>
              <a:t>we will continue to learn about Russia as a country and compare its human geography to that of Germany. Following on, we will be learning and familiarising ourselves with countries that took part in World War Two, with focus being on the countries that fought on the Eastern Front. </a:t>
            </a:r>
          </a:p>
          <a:p>
            <a:pPr marR="0" lvl="0" defTabSz="914400" rtl="0" eaLnBrk="1" fontAlgn="base" latinLnBrk="0" hangingPunct="1">
              <a:lnSpc>
                <a:spcPct val="100000"/>
              </a:lnSpc>
              <a:spcBef>
                <a:spcPct val="0"/>
              </a:spcBef>
              <a:spcAft>
                <a:spcPct val="0"/>
              </a:spcAft>
              <a:buClrTx/>
              <a:buSzTx/>
              <a:tabLst/>
            </a:pPr>
            <a:endParaRPr lang="en-GB" sz="1000" dirty="0">
              <a:latin typeface="Comic Sans MS" pitchFamily="66"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1000" dirty="0">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4"/>
          <p:cNvSpPr txBox="1">
            <a:spLocks noChangeArrowheads="1"/>
          </p:cNvSpPr>
          <p:nvPr/>
        </p:nvSpPr>
        <p:spPr bwMode="auto">
          <a:xfrm>
            <a:off x="6228184" y="2564903"/>
            <a:ext cx="2736304" cy="2253261"/>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a:latin typeface="Twinkl Cursive Looped" panose="02000000000000000000" pitchFamily="2" charset="0"/>
                <a:cs typeface="Arial" pitchFamily="34" charset="0"/>
              </a:rPr>
              <a:t>HISTORY</a:t>
            </a:r>
          </a:p>
          <a:p>
            <a:pPr marL="0" marR="0" lvl="0" indent="0" defTabSz="914400" rtl="0" eaLnBrk="1" fontAlgn="base" latinLnBrk="0" hangingPunct="1">
              <a:lnSpc>
                <a:spcPct val="100000"/>
              </a:lnSpc>
              <a:spcBef>
                <a:spcPct val="0"/>
              </a:spcBef>
              <a:spcAft>
                <a:spcPct val="0"/>
              </a:spcAft>
              <a:buClrTx/>
              <a:buSzTx/>
              <a:buFontTx/>
              <a:buNone/>
              <a:tabLst/>
            </a:pPr>
            <a:r>
              <a:rPr lang="en-GB" sz="1000" dirty="0">
                <a:latin typeface="Twinkl Cursive Looped" panose="02000000000000000000" pitchFamily="2" charset="0"/>
                <a:cs typeface="Arial" pitchFamily="34" charset="0"/>
              </a:rPr>
              <a:t>As Historians, we will be learning about the major Axis and Allied Powers of the Second World War. The children will learn about Germany’s role throughout the war, by learning how and why they invaded certain countries. This will then lead us into studying the Battle of Britain and D-Day. They will also get to know the key leaders of the Second World War. Finally, they will learn how the war came to an end and that it resulted in the formation of the UN.   </a:t>
            </a:r>
            <a:endParaRPr lang="en-GB" sz="1000" b="1" dirty="0">
              <a:latin typeface="Twinkl Cursive Looped" panose="02000000000000000000" pitchFamily="2" charset="0"/>
              <a:cs typeface="Arial" pitchFamily="34" charset="0"/>
            </a:endParaRPr>
          </a:p>
        </p:txBody>
      </p:sp>
      <p:sp>
        <p:nvSpPr>
          <p:cNvPr id="29" name="Text Box 4"/>
          <p:cNvSpPr txBox="1">
            <a:spLocks noChangeArrowheads="1"/>
          </p:cNvSpPr>
          <p:nvPr/>
        </p:nvSpPr>
        <p:spPr bwMode="auto">
          <a:xfrm>
            <a:off x="3217612" y="4907102"/>
            <a:ext cx="2736304" cy="180020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chemeClr val="tx1"/>
                </a:solidFill>
                <a:effectLst/>
                <a:latin typeface="Twinkl Cursive Looped" panose="02000000000000000000" pitchFamily="2" charset="0"/>
                <a:cs typeface="Arial" pitchFamily="34" charset="0"/>
              </a:rPr>
              <a:t>ART/DT</a:t>
            </a:r>
          </a:p>
          <a:p>
            <a:pPr marL="0" marR="0" lvl="0" indent="0" defTabSz="914400" rtl="0" eaLnBrk="1" fontAlgn="base" latinLnBrk="0" hangingPunct="1">
              <a:lnSpc>
                <a:spcPct val="100000"/>
              </a:lnSpc>
              <a:spcBef>
                <a:spcPct val="0"/>
              </a:spcBef>
              <a:spcAft>
                <a:spcPct val="0"/>
              </a:spcAft>
              <a:buClrTx/>
              <a:buSzTx/>
              <a:buFontTx/>
              <a:buNone/>
              <a:tabLst/>
            </a:pPr>
            <a:r>
              <a:rPr lang="en-GB" sz="1000" dirty="0">
                <a:latin typeface="Twinkl Cursive Looped" panose="02000000000000000000" pitchFamily="2" charset="0"/>
                <a:cs typeface="Arial" pitchFamily="34" charset="0"/>
              </a:rPr>
              <a:t>As Artists, the children will be studying the work of John William Turner and Salvador Dali. In addition to this, the children will also be studying paintings that </a:t>
            </a:r>
            <a:r>
              <a:rPr lang="en-GB" sz="1000" dirty="0" smtClean="0">
                <a:latin typeface="Twinkl Cursive Looped" panose="02000000000000000000" pitchFamily="2" charset="0"/>
                <a:cs typeface="Arial" pitchFamily="34" charset="0"/>
              </a:rPr>
              <a:t>were </a:t>
            </a:r>
            <a:r>
              <a:rPr lang="en-GB" sz="1000" dirty="0">
                <a:latin typeface="Twinkl Cursive Looped" panose="02000000000000000000" pitchFamily="2" charset="0"/>
                <a:cs typeface="Arial" pitchFamily="34" charset="0"/>
              </a:rPr>
              <a:t>produced during World War Two. They will learn how to use watercolours, oils and other material for the artwork. </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GB" sz="1000" b="1" dirty="0">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2" name="Text Box 4"/>
          <p:cNvSpPr txBox="1">
            <a:spLocks noChangeArrowheads="1"/>
          </p:cNvSpPr>
          <p:nvPr/>
        </p:nvSpPr>
        <p:spPr bwMode="auto">
          <a:xfrm>
            <a:off x="6156175" y="4909869"/>
            <a:ext cx="2736304" cy="1656184"/>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i="0" u="none" strike="noStrike" cap="none" normalizeH="0" baseline="0" dirty="0">
                <a:ln>
                  <a:noFill/>
                </a:ln>
                <a:solidFill>
                  <a:schemeClr val="tx1"/>
                </a:solidFill>
                <a:effectLst/>
                <a:latin typeface="Twinkl Cursive Looped" panose="02000000000000000000" pitchFamily="2" charset="0"/>
                <a:cs typeface="Arial" pitchFamily="34" charset="0"/>
              </a:rPr>
              <a:t>PE</a:t>
            </a:r>
          </a:p>
          <a:p>
            <a:pPr marL="0" marR="0" lvl="0" indent="0" defTabSz="914400" rtl="0" eaLnBrk="1" fontAlgn="base" latinLnBrk="0" hangingPunct="1">
              <a:lnSpc>
                <a:spcPct val="100000"/>
              </a:lnSpc>
              <a:spcBef>
                <a:spcPct val="0"/>
              </a:spcBef>
              <a:spcAft>
                <a:spcPct val="0"/>
              </a:spcAft>
              <a:buClrTx/>
              <a:buSzTx/>
              <a:buFontTx/>
              <a:buNone/>
              <a:tabLst/>
            </a:pPr>
            <a:r>
              <a:rPr lang="en-GB" sz="1000" dirty="0">
                <a:latin typeface="Twinkl Cursive Looped" panose="02000000000000000000" pitchFamily="2" charset="0"/>
                <a:cs typeface="Arial" pitchFamily="34" charset="0"/>
              </a:rPr>
              <a:t>As Athletes, this term the children will be learning how to  develop skills to play badminton. This term, lessons with the coaches will continue to be on Mondays and the second session of the week will be held on Tuesdays. </a:t>
            </a:r>
            <a:endParaRPr kumimoji="0" lang="en-GB" sz="1000" i="0" u="none" strike="noStrike" cap="none" normalizeH="0" baseline="0" dirty="0">
              <a:ln>
                <a:noFill/>
              </a:ln>
              <a:solidFill>
                <a:schemeClr val="tx1"/>
              </a:solidFill>
              <a:effectLst/>
              <a:latin typeface="Twinkl Cursive Looped" panose="02000000000000000000" pitchFamily="2" charset="0"/>
              <a:cs typeface="Arial" pitchFamily="34" charset="0"/>
            </a:endParaRPr>
          </a:p>
        </p:txBody>
      </p:sp>
      <p:sp>
        <p:nvSpPr>
          <p:cNvPr id="14" name="Rectangle 13"/>
          <p:cNvSpPr/>
          <p:nvPr/>
        </p:nvSpPr>
        <p:spPr>
          <a:xfrm>
            <a:off x="107504" y="1628801"/>
            <a:ext cx="4320480" cy="861774"/>
          </a:xfrm>
          <a:prstGeom prst="rect">
            <a:avLst/>
          </a:prstGeom>
          <a:ln>
            <a:solidFill>
              <a:schemeClr val="tx1"/>
            </a:solidFill>
          </a:ln>
        </p:spPr>
        <p:txBody>
          <a:bodyPr wrap="square">
            <a:spAutoFit/>
          </a:bodyPr>
          <a:lstStyle/>
          <a:p>
            <a:pPr lvl="0" algn="ctr" fontAlgn="base">
              <a:spcBef>
                <a:spcPct val="0"/>
              </a:spcBef>
              <a:spcAft>
                <a:spcPct val="0"/>
              </a:spcAft>
            </a:pPr>
            <a:r>
              <a:rPr lang="en-GB" sz="1000" b="1" dirty="0">
                <a:solidFill>
                  <a:prstClr val="black"/>
                </a:solidFill>
                <a:latin typeface="Twinkl Cursive Looped" panose="02000000000000000000" pitchFamily="2" charset="0"/>
                <a:cs typeface="Arial" pitchFamily="34" charset="0"/>
              </a:rPr>
              <a:t>READING</a:t>
            </a:r>
          </a:p>
          <a:p>
            <a:pPr lvl="0" algn="ctr" fontAlgn="base">
              <a:spcBef>
                <a:spcPct val="0"/>
              </a:spcBef>
              <a:spcAft>
                <a:spcPct val="0"/>
              </a:spcAft>
            </a:pPr>
            <a:r>
              <a:rPr lang="en-GB" sz="1000" dirty="0">
                <a:solidFill>
                  <a:prstClr val="black"/>
                </a:solidFill>
                <a:latin typeface="Twinkl Cursive Looped" panose="02000000000000000000" pitchFamily="2" charset="0"/>
                <a:cs typeface="Arial" pitchFamily="34" charset="0"/>
              </a:rPr>
              <a:t>As readers, we will continue to use our skills of retrieval and inference and the children will be encouraged to be actively thinking about meaning as they are reading. At home, it’d be great to see them reading as much as they can!</a:t>
            </a:r>
          </a:p>
        </p:txBody>
      </p:sp>
      <p:sp>
        <p:nvSpPr>
          <p:cNvPr id="12" name="Text Box 4">
            <a:extLst>
              <a:ext uri="{FF2B5EF4-FFF2-40B4-BE49-F238E27FC236}">
                <a16:creationId xmlns:a16="http://schemas.microsoft.com/office/drawing/2014/main" id="{B4533CE9-92D2-CE44-830F-E5AB78A58236}"/>
              </a:ext>
            </a:extLst>
          </p:cNvPr>
          <p:cNvSpPr txBox="1">
            <a:spLocks noChangeArrowheads="1"/>
          </p:cNvSpPr>
          <p:nvPr/>
        </p:nvSpPr>
        <p:spPr bwMode="auto">
          <a:xfrm>
            <a:off x="121358" y="4149080"/>
            <a:ext cx="2821985" cy="253875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a:latin typeface="Twinkl Cursive Looped" panose="02000000000000000000" pitchFamily="2" charset="0"/>
                <a:cs typeface="Arial" pitchFamily="34" charset="0"/>
              </a:rPr>
              <a:t>SCIENCE</a:t>
            </a:r>
          </a:p>
          <a:p>
            <a:pPr marR="0" lvl="0" defTabSz="914400" rtl="0" eaLnBrk="1" fontAlgn="base" latinLnBrk="0" hangingPunct="1">
              <a:lnSpc>
                <a:spcPct val="100000"/>
              </a:lnSpc>
              <a:spcBef>
                <a:spcPct val="0"/>
              </a:spcBef>
              <a:spcAft>
                <a:spcPct val="0"/>
              </a:spcAft>
              <a:buClrTx/>
              <a:buSzTx/>
              <a:tabLst/>
            </a:pPr>
            <a:r>
              <a:rPr lang="en-GB" sz="1000" dirty="0">
                <a:latin typeface="Twinkl Cursive Looped" panose="02000000000000000000" pitchFamily="2" charset="0"/>
                <a:cs typeface="Arial" pitchFamily="34" charset="0"/>
              </a:rPr>
              <a:t>As Scientists, the children will continue to study light and how it travels. They will learn about the anatomy of an eye and how it helps us to see. They will also learn how shadows are created and how to manipulate light to create different size shadows. Following on, the children will study electricity and how brightness of a bulb is affected by the amount of cells/voltage in a circuit. </a:t>
            </a:r>
          </a:p>
          <a:p>
            <a:pPr marL="0" marR="0" lvl="0" indent="0" algn="ctr" defTabSz="914400" rtl="0" eaLnBrk="1" fontAlgn="base" latinLnBrk="0" hangingPunct="1">
              <a:lnSpc>
                <a:spcPct val="100000"/>
              </a:lnSpc>
              <a:spcBef>
                <a:spcPct val="0"/>
              </a:spcBef>
              <a:spcAft>
                <a:spcPct val="0"/>
              </a:spcAft>
              <a:buClrTx/>
              <a:buSzTx/>
              <a:buFontTx/>
              <a:buNone/>
              <a:tabLst/>
            </a:pPr>
            <a:endParaRPr lang="en-GB" sz="1000" dirty="0">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654</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Rounded MT Bold</vt:lpstr>
      <vt:lpstr>Calibri</vt:lpstr>
      <vt:lpstr>Comic Sans MS</vt:lpstr>
      <vt:lpstr>Times New Roman</vt:lpstr>
      <vt:lpstr>Twinkl Cursive Looped</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Becki</dc:creator>
  <cp:lastModifiedBy>Catrin Evans</cp:lastModifiedBy>
  <cp:revision>37</cp:revision>
  <dcterms:created xsi:type="dcterms:W3CDTF">2018-08-21T09:59:33Z</dcterms:created>
  <dcterms:modified xsi:type="dcterms:W3CDTF">2020-11-19T11:51:14Z</dcterms:modified>
</cp:coreProperties>
</file>