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61" r:id="rId2"/>
    <p:sldId id="262" r:id="rId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06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559" autoAdjust="0"/>
    <p:restoredTop sz="94660"/>
  </p:normalViewPr>
  <p:slideViewPr>
    <p:cSldViewPr snapToGrid="0">
      <p:cViewPr varScale="1">
        <p:scale>
          <a:sx n="73" d="100"/>
          <a:sy n="73" d="100"/>
        </p:scale>
        <p:origin x="1560" y="60"/>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1"/>
            <a:ext cx="9906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5160" y="1"/>
            <a:ext cx="9900842"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71475" y="4960137"/>
            <a:ext cx="6315075"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996113" y="4960137"/>
            <a:ext cx="2600325"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5BE6B3A-4249-498C-8498-34208342511F}"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C6C09-C64E-415E-9C2F-5A621CFBECDC}" type="slidenum">
              <a:rPr lang="en-GB" smtClean="0"/>
              <a:t>‹#›</a:t>
            </a:fld>
            <a:endParaRPr lang="en-GB"/>
          </a:p>
        </p:txBody>
      </p:sp>
      <p:cxnSp>
        <p:nvCxnSpPr>
          <p:cNvPr id="8" name="Straight Connector 7"/>
          <p:cNvCxnSpPr/>
          <p:nvPr/>
        </p:nvCxnSpPr>
        <p:spPr>
          <a:xfrm flipV="1">
            <a:off x="6814310"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4506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BE6B3A-4249-498C-8498-34208342511F}"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2315309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762000"/>
            <a:ext cx="2135981"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4864" y="762000"/>
            <a:ext cx="6160294"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BE6B3A-4249-498C-8498-34208342511F}"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C6C09-C64E-415E-9C2F-5A621CFBECDC}" type="slidenum">
              <a:rPr lang="en-GB" smtClean="0"/>
              <a:t>‹#›</a:t>
            </a:fld>
            <a:endParaRPr lang="en-GB"/>
          </a:p>
        </p:txBody>
      </p:sp>
      <p:cxnSp>
        <p:nvCxnSpPr>
          <p:cNvPr id="7" name="Straight Connector 6"/>
          <p:cNvCxnSpPr/>
          <p:nvPr/>
        </p:nvCxnSpPr>
        <p:spPr>
          <a:xfrm rot="5400000" flipV="1">
            <a:off x="8172450" y="144988"/>
            <a:ext cx="0" cy="7429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6404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BE6B3A-4249-498C-8498-34208342511F}"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1375176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9906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5160" y="1"/>
            <a:ext cx="9900842"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4960137"/>
            <a:ext cx="6315075"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996113" y="4960137"/>
            <a:ext cx="2600325"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BE6B3A-4249-498C-8498-34208342511F}"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C6C09-C64E-415E-9C2F-5A621CFBECDC}" type="slidenum">
              <a:rPr lang="en-GB" smtClean="0"/>
              <a:t>‹#›</a:t>
            </a:fld>
            <a:endParaRPr lang="en-GB"/>
          </a:p>
        </p:txBody>
      </p:sp>
      <p:cxnSp>
        <p:nvCxnSpPr>
          <p:cNvPr id="8" name="Straight Connector 7"/>
          <p:cNvCxnSpPr/>
          <p:nvPr/>
        </p:nvCxnSpPr>
        <p:spPr>
          <a:xfrm flipV="1">
            <a:off x="6814310"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553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2104" y="585216"/>
            <a:ext cx="7897559"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2104" y="2286000"/>
            <a:ext cx="386334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66323" y="2286000"/>
            <a:ext cx="386334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BE6B3A-4249-498C-8498-34208342511F}" type="datetimeFigureOut">
              <a:rPr lang="en-GB" smtClean="0"/>
              <a:t>04/11/2020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3578403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32104" y="585216"/>
            <a:ext cx="7897559"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2104" y="2179636"/>
            <a:ext cx="386334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2104" y="2967788"/>
            <a:ext cx="386334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6323" y="2179636"/>
            <a:ext cx="386334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4866323" y="2967788"/>
            <a:ext cx="386334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BE6B3A-4249-498C-8498-34208342511F}" type="datetimeFigureOut">
              <a:rPr lang="en-GB" smtClean="0"/>
              <a:t>04/11/2020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3772304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BE6B3A-4249-498C-8498-34208342511F}" type="datetimeFigureOut">
              <a:rPr lang="en-GB" smtClean="0"/>
              <a:t>04/11/2020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70107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BE6B3A-4249-498C-8498-34208342511F}" type="datetimeFigureOut">
              <a:rPr lang="en-GB" smtClean="0"/>
              <a:t>04/11/2020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644673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832104" y="471509"/>
            <a:ext cx="356616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43437" y="822960"/>
            <a:ext cx="4613720"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2104" y="2257506"/>
            <a:ext cx="356616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5BE6B3A-4249-498C-8498-34208342511F}" type="datetimeFigureOut">
              <a:rPr lang="en-GB" smtClean="0"/>
              <a:t>04/11/2020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4292900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1475" y="4960138"/>
            <a:ext cx="6315075"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90352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996113" y="4960138"/>
            <a:ext cx="2600325"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5BE6B3A-4249-498C-8498-34208342511F}" type="datetimeFigureOut">
              <a:rPr lang="en-GB" smtClean="0"/>
              <a:t>04/11/2020</a:t>
            </a:fld>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3C6C09-C64E-415E-9C2F-5A621CFBECDC}" type="slidenum">
              <a:rPr lang="en-GB" smtClean="0"/>
              <a:t>‹#›</a:t>
            </a:fld>
            <a:endParaRPr lang="en-GB"/>
          </a:p>
        </p:txBody>
      </p:sp>
      <p:cxnSp>
        <p:nvCxnSpPr>
          <p:cNvPr id="8" name="Straight Connector 7"/>
          <p:cNvCxnSpPr/>
          <p:nvPr/>
        </p:nvCxnSpPr>
        <p:spPr>
          <a:xfrm flipV="1">
            <a:off x="6814310"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454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2104" y="585216"/>
            <a:ext cx="7897559"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2104" y="2286000"/>
            <a:ext cx="7897560"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2106" y="6470704"/>
            <a:ext cx="1750241"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5BE6B3A-4249-498C-8498-34208342511F}" type="datetimeFigureOut">
              <a:rPr lang="en-GB" smtClean="0"/>
              <a:t>04/11/2020</a:t>
            </a:fld>
            <a:endParaRPr lang="en-GB"/>
          </a:p>
        </p:txBody>
      </p:sp>
      <p:sp>
        <p:nvSpPr>
          <p:cNvPr id="5" name="Footer Placeholder 4"/>
          <p:cNvSpPr>
            <a:spLocks noGrp="1"/>
          </p:cNvSpPr>
          <p:nvPr>
            <p:ph type="ftr" sz="quarter" idx="3"/>
          </p:nvPr>
        </p:nvSpPr>
        <p:spPr>
          <a:xfrm>
            <a:off x="3934883" y="6470704"/>
            <a:ext cx="4794935"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8805333" y="6470704"/>
            <a:ext cx="791104"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63C6C09-C64E-415E-9C2F-5A621CFBECDC}" type="slidenum">
              <a:rPr lang="en-GB" smtClean="0"/>
              <a:t>‹#›</a:t>
            </a:fld>
            <a:endParaRPr lang="en-GB"/>
          </a:p>
        </p:txBody>
      </p:sp>
      <p:cxnSp>
        <p:nvCxnSpPr>
          <p:cNvPr id="7" name="Straight Connector 6"/>
          <p:cNvCxnSpPr/>
          <p:nvPr/>
        </p:nvCxnSpPr>
        <p:spPr>
          <a:xfrm flipV="1">
            <a:off x="619125"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38715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TextBox 2"/>
          <p:cNvSpPr txBox="1"/>
          <p:nvPr/>
        </p:nvSpPr>
        <p:spPr>
          <a:xfrm>
            <a:off x="1864323" y="130001"/>
            <a:ext cx="6204188" cy="184665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5400" b="1" dirty="0" smtClean="0">
                <a:ln w="0"/>
                <a:solidFill>
                  <a:srgbClr val="0000FF"/>
                </a:solidFill>
                <a:effectLst>
                  <a:outerShdw blurRad="38100" dist="19050" dir="2700000" algn="tl" rotWithShape="0">
                    <a:schemeClr val="dk1">
                      <a:alpha val="40000"/>
                    </a:schemeClr>
                  </a:outerShdw>
                </a:effectLst>
                <a:latin typeface="Chiller" panose="04020404031007020602" pitchFamily="82" charset="0"/>
              </a:rPr>
              <a:t>Poles Apart! </a:t>
            </a:r>
          </a:p>
          <a:p>
            <a:pPr algn="ctr"/>
            <a:r>
              <a:rPr lang="en-GB" sz="3200" dirty="0" smtClean="0">
                <a:ln w="0"/>
                <a:solidFill>
                  <a:srgbClr val="0000FF"/>
                </a:solidFill>
                <a:effectLst>
                  <a:outerShdw blurRad="38100" dist="19050" dir="2700000" algn="tl" rotWithShape="0">
                    <a:schemeClr val="dk1">
                      <a:alpha val="40000"/>
                    </a:schemeClr>
                  </a:outerShdw>
                </a:effectLst>
                <a:latin typeface="Comic Sans MS" panose="030F0702030302020204" pitchFamily="66" charset="0"/>
              </a:rPr>
              <a:t>Year 2</a:t>
            </a:r>
            <a:r>
              <a:rPr lang="en-GB" sz="2000" dirty="0" smtClean="0">
                <a:ln w="0"/>
                <a:solidFill>
                  <a:srgbClr val="0000FF"/>
                </a:solidFill>
                <a:effectLst>
                  <a:outerShdw blurRad="38100" dist="19050" dir="2700000" algn="tl" rotWithShape="0">
                    <a:schemeClr val="dk1">
                      <a:alpha val="40000"/>
                    </a:schemeClr>
                  </a:outerShdw>
                </a:effectLst>
              </a:rPr>
              <a:t>       </a:t>
            </a:r>
          </a:p>
          <a:p>
            <a:pPr algn="ctr"/>
            <a:r>
              <a:rPr lang="en-GB" sz="2800" dirty="0" smtClean="0">
                <a:ln w="0"/>
                <a:solidFill>
                  <a:srgbClr val="0000FF"/>
                </a:solidFill>
                <a:effectLst>
                  <a:outerShdw blurRad="38100" dist="19050" dir="2700000" algn="tl" rotWithShape="0">
                    <a:schemeClr val="dk1">
                      <a:alpha val="40000"/>
                    </a:schemeClr>
                  </a:outerShdw>
                </a:effectLst>
              </a:rPr>
              <a:t>Term 2</a:t>
            </a:r>
            <a:r>
              <a:rPr lang="en-GB" sz="1600" dirty="0" smtClean="0">
                <a:ln w="0"/>
                <a:solidFill>
                  <a:schemeClr val="tx1"/>
                </a:solidFill>
                <a:effectLst>
                  <a:outerShdw blurRad="38100" dist="19050" dir="2700000" algn="tl" rotWithShape="0">
                    <a:schemeClr val="dk1">
                      <a:alpha val="40000"/>
                    </a:schemeClr>
                  </a:outerShdw>
                </a:effectLst>
              </a:rPr>
              <a:t> </a:t>
            </a:r>
            <a:endParaRPr lang="en-GB" sz="1600" dirty="0">
              <a:ln w="0"/>
              <a:solidFill>
                <a:schemeClr val="tx1"/>
              </a:solidFill>
              <a:effectLst>
                <a:outerShdw blurRad="38100" dist="19050" dir="2700000" algn="tl" rotWithShape="0">
                  <a:schemeClr val="dk1">
                    <a:alpha val="40000"/>
                  </a:schemeClr>
                </a:outerShdw>
              </a:effectLst>
            </a:endParaRPr>
          </a:p>
        </p:txBody>
      </p:sp>
      <p:sp>
        <p:nvSpPr>
          <p:cNvPr id="4" name="TextBox 3"/>
          <p:cNvSpPr txBox="1"/>
          <p:nvPr/>
        </p:nvSpPr>
        <p:spPr>
          <a:xfrm>
            <a:off x="105629" y="685140"/>
            <a:ext cx="3010083" cy="1277273"/>
          </a:xfrm>
          <a:prstGeom prst="rect">
            <a:avLst/>
          </a:prstGeom>
          <a:solidFill>
            <a:schemeClr val="bg1"/>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1100" b="1" dirty="0">
                <a:solidFill>
                  <a:srgbClr val="19068A"/>
                </a:solidFill>
                <a:latin typeface="Arial"/>
                <a:cs typeface="Arial"/>
              </a:rPr>
              <a:t>MATHS</a:t>
            </a:r>
          </a:p>
          <a:p>
            <a:r>
              <a:rPr lang="en-GB" sz="1100" b="1" dirty="0">
                <a:latin typeface="Arial"/>
                <a:cs typeface="Arial"/>
              </a:rPr>
              <a:t>As mathematicians</a:t>
            </a:r>
            <a:r>
              <a:rPr lang="en-GB" sz="1100" b="1" dirty="0" smtClean="0">
                <a:latin typeface="Arial"/>
                <a:cs typeface="Arial"/>
              </a:rPr>
              <a:t>, </a:t>
            </a:r>
            <a:r>
              <a:rPr lang="en-GB" sz="1100" dirty="0" smtClean="0">
                <a:latin typeface="Arial"/>
                <a:cs typeface="Arial"/>
              </a:rPr>
              <a:t>we will be focusing on collecting a variety of data and showing this in different ways. We will be making Venn diagrams, tally charts and pictograms. We will also be using our map skills and learning the points of a compass.  </a:t>
            </a:r>
            <a:endParaRPr lang="en-GB" sz="1100" b="1" dirty="0" smtClean="0"/>
          </a:p>
        </p:txBody>
      </p:sp>
      <p:sp>
        <p:nvSpPr>
          <p:cNvPr id="5" name="TextBox 4"/>
          <p:cNvSpPr txBox="1"/>
          <p:nvPr/>
        </p:nvSpPr>
        <p:spPr>
          <a:xfrm>
            <a:off x="6815164" y="1554389"/>
            <a:ext cx="3010083" cy="1954381"/>
          </a:xfrm>
          <a:prstGeom prst="rect">
            <a:avLst/>
          </a:prstGeom>
          <a:solidFill>
            <a:schemeClr val="bg1"/>
          </a:solidFill>
          <a:ln>
            <a:solidFill>
              <a:srgbClr val="5B9BD5"/>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100" b="1" dirty="0" smtClean="0">
                <a:solidFill>
                  <a:srgbClr val="19068A"/>
                </a:solidFill>
                <a:latin typeface="Arial"/>
                <a:cs typeface="Arial"/>
              </a:rPr>
              <a:t>ENGLISH</a:t>
            </a:r>
            <a:endParaRPr lang="en-GB" sz="1100" b="1" dirty="0">
              <a:solidFill>
                <a:srgbClr val="19068A"/>
              </a:solidFill>
              <a:latin typeface="Arial"/>
              <a:cs typeface="Arial"/>
            </a:endParaRPr>
          </a:p>
          <a:p>
            <a:r>
              <a:rPr lang="en-GB" sz="1100" b="1" dirty="0">
                <a:latin typeface="Arial"/>
                <a:cs typeface="Arial"/>
              </a:rPr>
              <a:t>As </a:t>
            </a:r>
            <a:r>
              <a:rPr lang="en-GB" sz="1100" b="1" dirty="0" smtClean="0">
                <a:latin typeface="Arial"/>
                <a:cs typeface="Arial"/>
              </a:rPr>
              <a:t>writers</a:t>
            </a:r>
            <a:r>
              <a:rPr lang="en-GB" sz="1100" b="1" dirty="0">
                <a:latin typeface="Arial"/>
                <a:cs typeface="Arial"/>
              </a:rPr>
              <a:t>, </a:t>
            </a:r>
            <a:r>
              <a:rPr lang="en-GB" sz="1100" dirty="0" smtClean="0">
                <a:latin typeface="Arial"/>
                <a:cs typeface="Arial"/>
              </a:rPr>
              <a:t>we will be looking at a variety of texts all around the topic of polar regions including; ‘Poles Apart’ by Jeanne Willis, ‘The Rainbow Bear’ by Michael </a:t>
            </a:r>
            <a:r>
              <a:rPr lang="en-GB" sz="1100" dirty="0" err="1" smtClean="0">
                <a:latin typeface="Arial"/>
                <a:cs typeface="Arial"/>
              </a:rPr>
              <a:t>Morpurgo</a:t>
            </a:r>
            <a:r>
              <a:rPr lang="en-GB" sz="1100" dirty="0" smtClean="0">
                <a:latin typeface="Arial"/>
                <a:cs typeface="Arial"/>
              </a:rPr>
              <a:t>, ‘The Big Book of the Blue’ by Yuval </a:t>
            </a:r>
            <a:r>
              <a:rPr lang="en-GB" sz="1100" dirty="0" err="1" smtClean="0">
                <a:latin typeface="Arial"/>
                <a:cs typeface="Arial"/>
              </a:rPr>
              <a:t>Zommer</a:t>
            </a:r>
            <a:r>
              <a:rPr lang="en-GB" sz="1100" dirty="0" smtClean="0">
                <a:latin typeface="Arial"/>
                <a:cs typeface="Arial"/>
              </a:rPr>
              <a:t> and ‘Shackleton’s Journey’ by William Grill. We will be using these texts to write an information leaflet on the Inuit people, diary entries as through we are in the Arctic and we will be writing postcards to explorers. </a:t>
            </a:r>
            <a:endParaRPr lang="en-GB" sz="1100" dirty="0" smtClean="0"/>
          </a:p>
        </p:txBody>
      </p:sp>
      <p:sp>
        <p:nvSpPr>
          <p:cNvPr id="6" name="TextBox 5"/>
          <p:cNvSpPr txBox="1"/>
          <p:nvPr/>
        </p:nvSpPr>
        <p:spPr>
          <a:xfrm>
            <a:off x="6815165" y="3787263"/>
            <a:ext cx="3010083" cy="1446550"/>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100" b="1" dirty="0" smtClean="0">
                <a:solidFill>
                  <a:srgbClr val="19068A"/>
                </a:solidFill>
                <a:latin typeface="Arial"/>
                <a:cs typeface="Arial"/>
              </a:rPr>
              <a:t>READING</a:t>
            </a:r>
            <a:endParaRPr lang="en-GB" sz="1100" b="1" dirty="0">
              <a:solidFill>
                <a:srgbClr val="19068A"/>
              </a:solidFill>
              <a:latin typeface="Arial"/>
              <a:cs typeface="Arial"/>
            </a:endParaRPr>
          </a:p>
          <a:p>
            <a:r>
              <a:rPr lang="en-GB" sz="1100" b="1" dirty="0" smtClean="0">
                <a:latin typeface="Arial"/>
                <a:cs typeface="Arial"/>
              </a:rPr>
              <a:t>As readers, </a:t>
            </a:r>
            <a:r>
              <a:rPr lang="en-GB" sz="1100" dirty="0" smtClean="0">
                <a:latin typeface="Arial"/>
                <a:cs typeface="Arial"/>
              </a:rPr>
              <a:t>we will be using a wide range of fiction and non-fiction texts, many of these linked to our theme work. We will be enhancing our skills at making inferences and picking out vital information from texts. We will also be looking at writing formal written answers to questions about the texts. </a:t>
            </a:r>
          </a:p>
        </p:txBody>
      </p:sp>
      <p:sp>
        <p:nvSpPr>
          <p:cNvPr id="7" name="TextBox 6"/>
          <p:cNvSpPr txBox="1"/>
          <p:nvPr/>
        </p:nvSpPr>
        <p:spPr>
          <a:xfrm>
            <a:off x="105629" y="2106743"/>
            <a:ext cx="3008125" cy="1785104"/>
          </a:xfrm>
          <a:prstGeom prst="rect">
            <a:avLst/>
          </a:prstGeom>
          <a:solidFill>
            <a:schemeClr val="bg1"/>
          </a:solidFill>
          <a:ln>
            <a:solidFill>
              <a:srgbClr val="5B9BD5"/>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sz="1100" b="1" dirty="0">
                <a:solidFill>
                  <a:srgbClr val="19068A"/>
                </a:solidFill>
                <a:latin typeface="Arial"/>
                <a:cs typeface="Arial"/>
              </a:rPr>
              <a:t>GEOGRAPHY</a:t>
            </a:r>
          </a:p>
          <a:p>
            <a:pPr lvl="0"/>
            <a:r>
              <a:rPr lang="en-GB" sz="1100" b="1" dirty="0">
                <a:solidFill>
                  <a:prstClr val="black"/>
                </a:solidFill>
                <a:latin typeface="Arial"/>
                <a:cs typeface="Arial"/>
              </a:rPr>
              <a:t>As </a:t>
            </a:r>
            <a:r>
              <a:rPr lang="en-GB" sz="1100" b="1" dirty="0" smtClean="0">
                <a:solidFill>
                  <a:prstClr val="black"/>
                </a:solidFill>
                <a:latin typeface="Arial"/>
                <a:cs typeface="Arial"/>
              </a:rPr>
              <a:t>geographers,</a:t>
            </a:r>
            <a:r>
              <a:rPr lang="en-GB" sz="1100" dirty="0" smtClean="0">
                <a:solidFill>
                  <a:prstClr val="black"/>
                </a:solidFill>
                <a:latin typeface="Arial"/>
                <a:cs typeface="Arial"/>
              </a:rPr>
              <a:t> we will be comparing seasons in the UK to seasons in the Arctic. We will be looking at the six climate zones of the world and seeing how they compare to the UK. We will be looking closely at the physical and human features in the Arctic and how different it is to the UK. We will also be looking at the continents and oceans of the world.  </a:t>
            </a:r>
            <a:endParaRPr lang="en-GB" sz="1100" dirty="0" smtClean="0">
              <a:solidFill>
                <a:prstClr val="black"/>
              </a:solidFill>
            </a:endParaRPr>
          </a:p>
        </p:txBody>
      </p:sp>
      <p:sp>
        <p:nvSpPr>
          <p:cNvPr id="8" name="TextBox 7"/>
          <p:cNvSpPr txBox="1"/>
          <p:nvPr/>
        </p:nvSpPr>
        <p:spPr>
          <a:xfrm>
            <a:off x="103675" y="5229322"/>
            <a:ext cx="3010079" cy="1446550"/>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sz="1100" b="1" dirty="0">
                <a:solidFill>
                  <a:srgbClr val="19068A"/>
                </a:solidFill>
                <a:latin typeface="Arial"/>
                <a:cs typeface="Arial"/>
              </a:rPr>
              <a:t>SCIENCE</a:t>
            </a:r>
          </a:p>
          <a:p>
            <a:pPr lvl="0"/>
            <a:r>
              <a:rPr lang="en-GB" sz="1100" b="1" dirty="0">
                <a:solidFill>
                  <a:prstClr val="black"/>
                </a:solidFill>
                <a:latin typeface="Arial"/>
                <a:cs typeface="Arial"/>
              </a:rPr>
              <a:t>As </a:t>
            </a:r>
            <a:r>
              <a:rPr lang="en-GB" sz="1100" b="1" dirty="0" smtClean="0">
                <a:solidFill>
                  <a:prstClr val="black"/>
                </a:solidFill>
                <a:latin typeface="Arial"/>
                <a:cs typeface="Arial"/>
              </a:rPr>
              <a:t>scientists, </a:t>
            </a:r>
            <a:r>
              <a:rPr lang="en-GB" sz="1100" dirty="0" smtClean="0">
                <a:solidFill>
                  <a:prstClr val="black"/>
                </a:solidFill>
                <a:latin typeface="Arial"/>
                <a:cs typeface="Arial"/>
              </a:rPr>
              <a:t>we will be looking at animals and humans. We will be looking at how animals get their food from plants and other animals. We will be looking at habitats and how different animals thrive in different habitats and why. We will also be looking at planting and growing plants.</a:t>
            </a:r>
            <a:endParaRPr lang="en-GB" sz="1100" dirty="0">
              <a:solidFill>
                <a:prstClr val="black"/>
              </a:solidFill>
              <a:latin typeface="Arial"/>
              <a:cs typeface="Arial"/>
            </a:endParaRPr>
          </a:p>
        </p:txBody>
      </p:sp>
      <p:sp>
        <p:nvSpPr>
          <p:cNvPr id="9" name="TextBox 8"/>
          <p:cNvSpPr txBox="1"/>
          <p:nvPr/>
        </p:nvSpPr>
        <p:spPr>
          <a:xfrm>
            <a:off x="3211388" y="4111839"/>
            <a:ext cx="3510051" cy="1277273"/>
          </a:xfrm>
          <a:prstGeom prst="rect">
            <a:avLst/>
          </a:prstGeom>
          <a:solidFill>
            <a:schemeClr val="bg1"/>
          </a:solidFill>
          <a:ln>
            <a:solidFill>
              <a:srgbClr val="5B9BD5"/>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sz="1100" b="1" dirty="0" smtClean="0">
                <a:solidFill>
                  <a:srgbClr val="19068A"/>
                </a:solidFill>
                <a:latin typeface="Arial"/>
                <a:cs typeface="Arial"/>
              </a:rPr>
              <a:t>ART</a:t>
            </a:r>
            <a:endParaRPr lang="en-GB" sz="1100" b="1" dirty="0">
              <a:solidFill>
                <a:srgbClr val="19068A"/>
              </a:solidFill>
              <a:latin typeface="Arial"/>
              <a:cs typeface="Arial"/>
            </a:endParaRPr>
          </a:p>
          <a:p>
            <a:pPr lvl="0"/>
            <a:r>
              <a:rPr lang="en-GB" sz="1100" b="1" dirty="0">
                <a:solidFill>
                  <a:prstClr val="black"/>
                </a:solidFill>
                <a:latin typeface="Arial"/>
                <a:cs typeface="Arial"/>
              </a:rPr>
              <a:t>As </a:t>
            </a:r>
            <a:r>
              <a:rPr lang="en-GB" sz="1100" b="1" dirty="0" smtClean="0">
                <a:solidFill>
                  <a:prstClr val="black"/>
                </a:solidFill>
                <a:latin typeface="Arial"/>
                <a:cs typeface="Arial"/>
              </a:rPr>
              <a:t>artists, </a:t>
            </a:r>
            <a:r>
              <a:rPr lang="en-GB" sz="1100" dirty="0" smtClean="0">
                <a:solidFill>
                  <a:prstClr val="black"/>
                </a:solidFill>
                <a:latin typeface="Arial"/>
                <a:cs typeface="Arial"/>
              </a:rPr>
              <a:t>we will be honing our sculpting, painting and printing skills to create a variety of pieces around the polar regions. We will be creating landscapes, Inuit sculptures and Aurora Borealis chalk pastel paintings. We will also be taking inspiration from Henri Rousseau to create a habitats collage. </a:t>
            </a:r>
            <a:endParaRPr lang="en-GB" sz="1100" dirty="0" smtClean="0">
              <a:solidFill>
                <a:prstClr val="black"/>
              </a:solidFill>
            </a:endParaRPr>
          </a:p>
        </p:txBody>
      </p:sp>
      <p:sp>
        <p:nvSpPr>
          <p:cNvPr id="10" name="TextBox 9"/>
          <p:cNvSpPr txBox="1"/>
          <p:nvPr/>
        </p:nvSpPr>
        <p:spPr>
          <a:xfrm>
            <a:off x="6815164" y="5358766"/>
            <a:ext cx="3054087" cy="1446550"/>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sz="1100" b="1" dirty="0" smtClean="0">
                <a:solidFill>
                  <a:srgbClr val="19068A"/>
                </a:solidFill>
                <a:latin typeface="Arial"/>
                <a:cs typeface="Arial"/>
              </a:rPr>
              <a:t>P.E. </a:t>
            </a:r>
            <a:endParaRPr lang="en-GB" sz="1100" b="1" dirty="0">
              <a:solidFill>
                <a:srgbClr val="19068A"/>
              </a:solidFill>
              <a:latin typeface="Arial"/>
              <a:cs typeface="Arial"/>
            </a:endParaRPr>
          </a:p>
          <a:p>
            <a:pPr lvl="0"/>
            <a:r>
              <a:rPr lang="en-GB" sz="1100" b="1" dirty="0">
                <a:solidFill>
                  <a:prstClr val="black"/>
                </a:solidFill>
                <a:latin typeface="Arial"/>
                <a:cs typeface="Arial"/>
              </a:rPr>
              <a:t>As </a:t>
            </a:r>
            <a:r>
              <a:rPr lang="en-GB" sz="1100" b="1" dirty="0" smtClean="0">
                <a:solidFill>
                  <a:prstClr val="black"/>
                </a:solidFill>
                <a:latin typeface="Arial"/>
                <a:cs typeface="Arial"/>
              </a:rPr>
              <a:t>curlers </a:t>
            </a:r>
            <a:r>
              <a:rPr lang="en-GB" sz="1100" dirty="0" smtClean="0">
                <a:solidFill>
                  <a:prstClr val="black"/>
                </a:solidFill>
                <a:latin typeface="Arial"/>
                <a:cs typeface="Arial"/>
              </a:rPr>
              <a:t>we will be learning new strategic skills to master the ability to play new age curling. As dancers we will be learning how to move around the room and to follow the beat of the music. </a:t>
            </a:r>
            <a:r>
              <a:rPr lang="en-GB" sz="1100" b="1" dirty="0" smtClean="0">
                <a:solidFill>
                  <a:prstClr val="black"/>
                </a:solidFill>
                <a:latin typeface="Arial"/>
                <a:cs typeface="Arial"/>
              </a:rPr>
              <a:t>Please </a:t>
            </a:r>
            <a:r>
              <a:rPr lang="en-GB" sz="1100" b="1" dirty="0">
                <a:solidFill>
                  <a:prstClr val="black"/>
                </a:solidFill>
                <a:latin typeface="Arial"/>
                <a:cs typeface="Arial"/>
              </a:rPr>
              <a:t>ensure that your child </a:t>
            </a:r>
            <a:r>
              <a:rPr lang="en-GB" sz="1100" b="1" dirty="0" smtClean="0">
                <a:solidFill>
                  <a:prstClr val="black"/>
                </a:solidFill>
                <a:latin typeface="Arial"/>
                <a:cs typeface="Arial"/>
              </a:rPr>
              <a:t>comes to school in a PE kit on Thursdays and Fridays.</a:t>
            </a:r>
          </a:p>
        </p:txBody>
      </p:sp>
      <p:sp>
        <p:nvSpPr>
          <p:cNvPr id="12" name="TextBox 11"/>
          <p:cNvSpPr txBox="1"/>
          <p:nvPr/>
        </p:nvSpPr>
        <p:spPr>
          <a:xfrm>
            <a:off x="3211389" y="5578167"/>
            <a:ext cx="3510051" cy="769441"/>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sz="1100" b="1" dirty="0">
                <a:solidFill>
                  <a:srgbClr val="FF0000"/>
                </a:solidFill>
                <a:latin typeface="Arial"/>
                <a:cs typeface="Arial"/>
              </a:rPr>
              <a:t>THE WIDER </a:t>
            </a:r>
            <a:r>
              <a:rPr lang="en-GB" sz="1100" b="1" dirty="0" smtClean="0">
                <a:solidFill>
                  <a:srgbClr val="FF0000"/>
                </a:solidFill>
                <a:latin typeface="Arial"/>
                <a:cs typeface="Arial"/>
              </a:rPr>
              <a:t>CURRICULUM</a:t>
            </a:r>
          </a:p>
          <a:p>
            <a:pPr lvl="0" algn="ctr"/>
            <a:r>
              <a:rPr lang="en-GB" sz="1100" b="1" dirty="0" smtClean="0">
                <a:solidFill>
                  <a:schemeClr val="tx1"/>
                </a:solidFill>
                <a:latin typeface="Arial"/>
                <a:cs typeface="Arial"/>
              </a:rPr>
              <a:t>This term </a:t>
            </a:r>
            <a:r>
              <a:rPr lang="en-GB" sz="1100" dirty="0" smtClean="0">
                <a:solidFill>
                  <a:schemeClr val="tx1"/>
                </a:solidFill>
                <a:latin typeface="Arial"/>
                <a:cs typeface="Arial"/>
              </a:rPr>
              <a:t>we have a number of exciting events happening in school:</a:t>
            </a:r>
          </a:p>
          <a:p>
            <a:pPr lvl="0" algn="ctr"/>
            <a:r>
              <a:rPr lang="en-GB" sz="1100" dirty="0" smtClean="0">
                <a:solidFill>
                  <a:prstClr val="black"/>
                </a:solidFill>
                <a:latin typeface="Arial" panose="020B0604020202020204" pitchFamily="34" charset="0"/>
                <a:cs typeface="Arial" panose="020B0604020202020204" pitchFamily="34" charset="0"/>
              </a:rPr>
              <a:t>13</a:t>
            </a:r>
            <a:r>
              <a:rPr lang="en-GB" sz="1100" baseline="30000" dirty="0" smtClean="0">
                <a:solidFill>
                  <a:prstClr val="black"/>
                </a:solidFill>
                <a:latin typeface="Arial" panose="020B0604020202020204" pitchFamily="34" charset="0"/>
                <a:cs typeface="Arial" panose="020B0604020202020204" pitchFamily="34" charset="0"/>
              </a:rPr>
              <a:t>th</a:t>
            </a:r>
            <a:r>
              <a:rPr lang="en-GB" sz="1100" dirty="0" smtClean="0">
                <a:solidFill>
                  <a:prstClr val="black"/>
                </a:solidFill>
                <a:latin typeface="Arial" panose="020B0604020202020204" pitchFamily="34" charset="0"/>
                <a:cs typeface="Arial" panose="020B0604020202020204" pitchFamily="34" charset="0"/>
              </a:rPr>
              <a:t> November – Children </a:t>
            </a:r>
            <a:r>
              <a:rPr lang="en-GB" sz="1100" smtClean="0">
                <a:solidFill>
                  <a:prstClr val="black"/>
                </a:solidFill>
                <a:latin typeface="Arial" panose="020B0604020202020204" pitchFamily="34" charset="0"/>
                <a:cs typeface="Arial" panose="020B0604020202020204" pitchFamily="34" charset="0"/>
              </a:rPr>
              <a:t>in </a:t>
            </a:r>
            <a:r>
              <a:rPr lang="en-GB" sz="1100" smtClean="0">
                <a:solidFill>
                  <a:prstClr val="black"/>
                </a:solidFill>
                <a:latin typeface="Arial" panose="020B0604020202020204" pitchFamily="34" charset="0"/>
                <a:cs typeface="Arial" panose="020B0604020202020204" pitchFamily="34" charset="0"/>
              </a:rPr>
              <a:t>Need</a:t>
            </a:r>
            <a:endParaRPr lang="en-GB" sz="1100" dirty="0" smtClean="0">
              <a:solidFill>
                <a:prstClr val="black"/>
              </a:solidFill>
              <a:latin typeface="Arial" panose="020B0604020202020204" pitchFamily="34" charset="0"/>
              <a:cs typeface="Arial" panose="020B0604020202020204" pitchFamily="34" charset="0"/>
            </a:endParaRPr>
          </a:p>
        </p:txBody>
      </p:sp>
      <p:sp>
        <p:nvSpPr>
          <p:cNvPr id="13" name="Rectangle 12"/>
          <p:cNvSpPr/>
          <p:nvPr/>
        </p:nvSpPr>
        <p:spPr>
          <a:xfrm>
            <a:off x="3252209" y="2072640"/>
            <a:ext cx="3469230" cy="1714623"/>
          </a:xfrm>
          <a:prstGeom prst="rect">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a:stretch>
            <a:fillRect/>
          </a:stretch>
        </p:blipFill>
        <p:spPr>
          <a:xfrm>
            <a:off x="3280285" y="2115935"/>
            <a:ext cx="3424510" cy="1636492"/>
          </a:xfrm>
          <a:prstGeom prst="rect">
            <a:avLst/>
          </a:prstGeom>
        </p:spPr>
      </p:pic>
      <p:sp>
        <p:nvSpPr>
          <p:cNvPr id="14" name="TextBox 13"/>
          <p:cNvSpPr txBox="1"/>
          <p:nvPr/>
        </p:nvSpPr>
        <p:spPr>
          <a:xfrm>
            <a:off x="103675" y="3921948"/>
            <a:ext cx="3008125" cy="1277273"/>
          </a:xfrm>
          <a:prstGeom prst="rect">
            <a:avLst/>
          </a:prstGeom>
          <a:solidFill>
            <a:schemeClr val="bg1"/>
          </a:solidFill>
          <a:ln>
            <a:solidFill>
              <a:srgbClr val="5B9BD5"/>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sz="1100" b="1" dirty="0" smtClean="0">
                <a:solidFill>
                  <a:srgbClr val="19068A"/>
                </a:solidFill>
                <a:latin typeface="Arial"/>
                <a:cs typeface="Arial"/>
              </a:rPr>
              <a:t>HISTORY</a:t>
            </a:r>
            <a:endParaRPr lang="en-GB" sz="1100" b="1" dirty="0">
              <a:solidFill>
                <a:srgbClr val="19068A"/>
              </a:solidFill>
              <a:latin typeface="Arial"/>
              <a:cs typeface="Arial"/>
            </a:endParaRPr>
          </a:p>
          <a:p>
            <a:pPr lvl="0"/>
            <a:r>
              <a:rPr lang="en-GB" sz="1100" b="1" dirty="0">
                <a:solidFill>
                  <a:prstClr val="black"/>
                </a:solidFill>
                <a:latin typeface="Arial"/>
                <a:cs typeface="Arial"/>
              </a:rPr>
              <a:t>As </a:t>
            </a:r>
            <a:r>
              <a:rPr lang="en-GB" sz="1100" b="1" dirty="0" smtClean="0">
                <a:solidFill>
                  <a:prstClr val="black"/>
                </a:solidFill>
                <a:latin typeface="Arial"/>
                <a:cs typeface="Arial"/>
              </a:rPr>
              <a:t>historians,</a:t>
            </a:r>
            <a:r>
              <a:rPr lang="en-GB" sz="1100" dirty="0" smtClean="0">
                <a:solidFill>
                  <a:prstClr val="black"/>
                </a:solidFill>
                <a:latin typeface="Arial"/>
                <a:cs typeface="Arial"/>
              </a:rPr>
              <a:t> we will be learning about Christopher Columbus, John Cabot, Robert Falcon and Roald Amundsen. We will be learning about their explorations. We will also be looking in the life of traditional Inuit’s and how their lives have changed over time. </a:t>
            </a:r>
            <a:endParaRPr lang="en-GB" sz="1100" dirty="0" smtClean="0">
              <a:solidFill>
                <a:prstClr val="black"/>
              </a:solidFill>
            </a:endParaRPr>
          </a:p>
        </p:txBody>
      </p:sp>
    </p:spTree>
    <p:extLst>
      <p:ext uri="{BB962C8B-B14F-4D97-AF65-F5344CB8AC3E}">
        <p14:creationId xmlns:p14="http://schemas.microsoft.com/office/powerpoint/2010/main" val="2691234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TextBox 5"/>
          <p:cNvSpPr txBox="1"/>
          <p:nvPr/>
        </p:nvSpPr>
        <p:spPr>
          <a:xfrm>
            <a:off x="1658983" y="14819"/>
            <a:ext cx="6531428" cy="264687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5400" dirty="0" smtClean="0">
                <a:ln w="0"/>
                <a:solidFill>
                  <a:srgbClr val="0000FF"/>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Homework Challenge </a:t>
            </a:r>
            <a:r>
              <a:rPr lang="en-GB" sz="4000" dirty="0" smtClean="0">
                <a:ln w="0"/>
                <a:solidFill>
                  <a:srgbClr val="7030A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4000" dirty="0" smtClean="0">
                <a:ln w="0"/>
                <a:solidFill>
                  <a:srgbClr val="0000FF"/>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Year 2</a:t>
            </a:r>
          </a:p>
          <a:p>
            <a:pPr algn="ctr"/>
            <a:r>
              <a:rPr lang="en-GB" sz="2800" dirty="0" smtClean="0">
                <a:ln w="0"/>
                <a:solidFill>
                  <a:srgbClr val="0000FF"/>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Term 2</a:t>
            </a:r>
          </a:p>
          <a:p>
            <a:pPr algn="ctr"/>
            <a:r>
              <a:rPr lang="en-GB" sz="1200" dirty="0" smtClean="0">
                <a:ln w="0"/>
                <a:solidFill>
                  <a:sysClr val="windowText" lastClr="00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To be handed in by 17</a:t>
            </a:r>
            <a:r>
              <a:rPr lang="en-GB" sz="1200" baseline="30000" dirty="0" smtClean="0">
                <a:ln w="0"/>
                <a:solidFill>
                  <a:sysClr val="windowText" lastClr="00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th</a:t>
            </a:r>
            <a:r>
              <a:rPr lang="en-GB" sz="1200" dirty="0" smtClean="0">
                <a:ln w="0"/>
                <a:solidFill>
                  <a:sysClr val="windowText" lastClr="00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December</a:t>
            </a:r>
            <a:endParaRPr lang="en-GB" sz="2800" dirty="0" smtClean="0">
              <a:ln w="0"/>
              <a:solidFill>
                <a:sysClr val="windowText" lastClr="00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algn="ctr"/>
            <a:endParaRPr lang="en-GB" sz="1600" dirty="0">
              <a:ln w="0"/>
              <a:solidFill>
                <a:schemeClr val="tx1"/>
              </a:solidFill>
              <a:effectLst>
                <a:outerShdw blurRad="38100" dist="19050" dir="2700000" algn="tl" rotWithShape="0">
                  <a:schemeClr val="dk1">
                    <a:alpha val="40000"/>
                  </a:schemeClr>
                </a:outerShdw>
              </a:effectLst>
            </a:endParaRPr>
          </a:p>
          <a:p>
            <a:pPr algn="ctr"/>
            <a:r>
              <a:rPr lang="en-GB" sz="1600" dirty="0" smtClean="0">
                <a:ln w="0"/>
                <a:solidFill>
                  <a:schemeClr val="tx1"/>
                </a:solidFill>
                <a:effectLst>
                  <a:outerShdw blurRad="38100" dist="19050" dir="2700000" algn="tl" rotWithShape="0">
                    <a:schemeClr val="dk1">
                      <a:alpha val="40000"/>
                    </a:schemeClr>
                  </a:outerShdw>
                </a:effectLst>
              </a:rPr>
              <a:t> </a:t>
            </a:r>
            <a:endParaRPr lang="en-GB" sz="1600" dirty="0">
              <a:ln w="0"/>
              <a:solidFill>
                <a:schemeClr val="tx1"/>
              </a:solidFill>
              <a:effectLst>
                <a:outerShdw blurRad="38100" dist="19050" dir="2700000" algn="tl" rotWithShape="0">
                  <a:schemeClr val="dk1">
                    <a:alpha val="40000"/>
                  </a:schemeClr>
                </a:outerShdw>
              </a:effectLst>
            </a:endParaRPr>
          </a:p>
        </p:txBody>
      </p:sp>
      <p:sp>
        <p:nvSpPr>
          <p:cNvPr id="9" name="TextBox 8"/>
          <p:cNvSpPr txBox="1"/>
          <p:nvPr/>
        </p:nvSpPr>
        <p:spPr>
          <a:xfrm>
            <a:off x="6486226" y="915462"/>
            <a:ext cx="3329267" cy="1846659"/>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u="sng" dirty="0" smtClean="0">
                <a:solidFill>
                  <a:srgbClr val="FF0000"/>
                </a:solidFill>
                <a:latin typeface="Calibri" panose="020F0502020204030204" pitchFamily="34" charset="0"/>
                <a:cs typeface="Calibri" panose="020F0502020204030204" pitchFamily="34" charset="0"/>
              </a:rPr>
              <a:t>Writing Challenge</a:t>
            </a:r>
          </a:p>
          <a:p>
            <a:pPr algn="ctr"/>
            <a:endParaRPr lang="en-GB" sz="1200" dirty="0">
              <a:latin typeface="Calibri" panose="020F0502020204030204" pitchFamily="34" charset="0"/>
              <a:cs typeface="Calibri" panose="020F0502020204030204" pitchFamily="34" charset="0"/>
            </a:endParaRPr>
          </a:p>
          <a:p>
            <a:pPr algn="ctr"/>
            <a:r>
              <a:rPr lang="en-GB" sz="1200" dirty="0" smtClean="0">
                <a:latin typeface="Calibri" panose="020F0502020204030204" pitchFamily="34" charset="0"/>
                <a:cs typeface="Calibri" panose="020F0502020204030204" pitchFamily="34" charset="0"/>
              </a:rPr>
              <a:t>Write a magical story about a journey to the North Pole. </a:t>
            </a:r>
            <a:endParaRPr lang="en-GB" sz="1200" dirty="0">
              <a:latin typeface="Calibri" panose="020F0502020204030204" pitchFamily="34" charset="0"/>
              <a:cs typeface="Calibri" panose="020F0502020204030204" pitchFamily="34" charset="0"/>
            </a:endParaRPr>
          </a:p>
          <a:p>
            <a:pPr algn="ctr"/>
            <a:endParaRPr lang="en-GB" sz="1200" dirty="0">
              <a:latin typeface="Calibri" panose="020F0502020204030204" pitchFamily="34" charset="0"/>
              <a:cs typeface="Calibri" panose="020F0502020204030204" pitchFamily="34" charset="0"/>
            </a:endParaRPr>
          </a:p>
          <a:p>
            <a:pPr algn="ctr"/>
            <a:r>
              <a:rPr lang="en-GB" sz="1200" dirty="0" smtClean="0">
                <a:solidFill>
                  <a:srgbClr val="FF0000"/>
                </a:solidFill>
                <a:latin typeface="Calibri" panose="020F0502020204030204" pitchFamily="34" charset="0"/>
                <a:cs typeface="Calibri" panose="020F0502020204030204" pitchFamily="34" charset="0"/>
              </a:rPr>
              <a:t>Who is the explorer?</a:t>
            </a:r>
          </a:p>
          <a:p>
            <a:pPr algn="ctr"/>
            <a:r>
              <a:rPr lang="en-GB" sz="1200" dirty="0" smtClean="0">
                <a:solidFill>
                  <a:srgbClr val="FF0000"/>
                </a:solidFill>
                <a:latin typeface="Calibri" panose="020F0502020204030204" pitchFamily="34" charset="0"/>
                <a:cs typeface="Calibri" panose="020F0502020204030204" pitchFamily="34" charset="0"/>
              </a:rPr>
              <a:t>Why are they going there?</a:t>
            </a:r>
          </a:p>
          <a:p>
            <a:pPr algn="ctr"/>
            <a:r>
              <a:rPr lang="en-GB" sz="1200" dirty="0" smtClean="0">
                <a:solidFill>
                  <a:srgbClr val="FF0000"/>
                </a:solidFill>
                <a:latin typeface="Calibri" panose="020F0502020204030204" pitchFamily="34" charset="0"/>
                <a:cs typeface="Calibri" panose="020F0502020204030204" pitchFamily="34" charset="0"/>
              </a:rPr>
              <a:t>How do they get there?</a:t>
            </a:r>
          </a:p>
          <a:p>
            <a:pPr algn="ctr"/>
            <a:r>
              <a:rPr lang="en-GB" sz="1200" dirty="0" smtClean="0">
                <a:solidFill>
                  <a:srgbClr val="FF0000"/>
                </a:solidFill>
                <a:latin typeface="Calibri" panose="020F0502020204030204" pitchFamily="34" charset="0"/>
                <a:cs typeface="Calibri" panose="020F0502020204030204" pitchFamily="34" charset="0"/>
              </a:rPr>
              <a:t>What happens when they get there?</a:t>
            </a:r>
          </a:p>
        </p:txBody>
      </p:sp>
      <p:sp>
        <p:nvSpPr>
          <p:cNvPr id="13" name="TextBox 12"/>
          <p:cNvSpPr txBox="1"/>
          <p:nvPr/>
        </p:nvSpPr>
        <p:spPr>
          <a:xfrm>
            <a:off x="3503152" y="4705114"/>
            <a:ext cx="2838327" cy="1938992"/>
          </a:xfrm>
          <a:prstGeom prst="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b="1" u="sng" dirty="0" smtClean="0">
                <a:solidFill>
                  <a:srgbClr val="FF0000"/>
                </a:solidFill>
                <a:latin typeface="Calibri" panose="020F0502020204030204" pitchFamily="34" charset="0"/>
                <a:cs typeface="Calibri" panose="020F0502020204030204" pitchFamily="34" charset="0"/>
              </a:rPr>
              <a:t>Creation Challenge</a:t>
            </a:r>
          </a:p>
          <a:p>
            <a:pPr lvl="0" algn="ctr"/>
            <a:endParaRPr lang="en-GB" b="1" u="sng" dirty="0">
              <a:solidFill>
                <a:srgbClr val="FF0000"/>
              </a:solidFill>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en-GB" sz="1200" dirty="0" smtClean="0">
                <a:solidFill>
                  <a:schemeClr val="tx1"/>
                </a:solidFill>
                <a:latin typeface="Calibri" panose="020F0502020204030204" pitchFamily="34" charset="0"/>
                <a:cs typeface="Calibri" panose="020F0502020204030204" pitchFamily="34" charset="0"/>
              </a:rPr>
              <a:t>Create an igloo out of items found in your home</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Create a poster </a:t>
            </a:r>
            <a:r>
              <a:rPr lang="en-GB" sz="1200" dirty="0" smtClean="0">
                <a:solidFill>
                  <a:schemeClr val="tx1"/>
                </a:solidFill>
                <a:latin typeface="Calibri" panose="020F0502020204030204" pitchFamily="34" charset="0"/>
                <a:cs typeface="Calibri" panose="020F0502020204030204" pitchFamily="34" charset="0"/>
              </a:rPr>
              <a:t>about how people fish in the Arctic</a:t>
            </a:r>
          </a:p>
          <a:p>
            <a:pPr marL="171450" indent="-171450">
              <a:buFont typeface="Arial" panose="020B0604020202020204" pitchFamily="34" charset="0"/>
              <a:buChar char="•"/>
            </a:pPr>
            <a:r>
              <a:rPr lang="en-GB" sz="1200" dirty="0" smtClean="0">
                <a:solidFill>
                  <a:schemeClr val="tx1"/>
                </a:solidFill>
                <a:latin typeface="Calibri" panose="020F0502020204030204" pitchFamily="34" charset="0"/>
                <a:cs typeface="Calibri" panose="020F0502020204030204" pitchFamily="34" charset="0"/>
              </a:rPr>
              <a:t>Design your own polar regions outfit. Remember you would need to keep warm!</a:t>
            </a:r>
            <a:endParaRPr lang="en-GB" sz="1200" dirty="0" smtClean="0">
              <a:solidFill>
                <a:prstClr val="black"/>
              </a:solidFill>
              <a:latin typeface="Calibri body"/>
              <a:cs typeface="Arial"/>
            </a:endParaRPr>
          </a:p>
        </p:txBody>
      </p:sp>
      <p:sp>
        <p:nvSpPr>
          <p:cNvPr id="16" name="TextBox 15"/>
          <p:cNvSpPr txBox="1"/>
          <p:nvPr/>
        </p:nvSpPr>
        <p:spPr>
          <a:xfrm>
            <a:off x="150472" y="1333970"/>
            <a:ext cx="3017022" cy="2569934"/>
          </a:xfrm>
          <a:prstGeom prst="rect">
            <a:avLst/>
          </a:prstGeom>
          <a:solidFill>
            <a:schemeClr val="bg1"/>
          </a:solidFill>
          <a:ln>
            <a:solidFill>
              <a:srgbClr val="5B9BD5"/>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b="1" u="sng" dirty="0" smtClean="0">
                <a:solidFill>
                  <a:srgbClr val="FF0000"/>
                </a:solidFill>
                <a:latin typeface="Calibri" panose="020F0502020204030204" pitchFamily="34" charset="0"/>
                <a:cs typeface="Calibri" panose="020F0502020204030204" pitchFamily="34" charset="0"/>
              </a:rPr>
              <a:t>Research challenge</a:t>
            </a:r>
          </a:p>
          <a:p>
            <a:pPr lvl="0" algn="ctr"/>
            <a:endParaRPr lang="en-GB" sz="1200" dirty="0">
              <a:solidFill>
                <a:prstClr val="black"/>
              </a:solidFill>
              <a:latin typeface="Calibri" panose="020F0502020204030204" pitchFamily="34" charset="0"/>
              <a:cs typeface="Calibri" panose="020F0502020204030204" pitchFamily="34" charset="0"/>
            </a:endParaRPr>
          </a:p>
          <a:p>
            <a:pPr lvl="0" algn="ctr"/>
            <a:r>
              <a:rPr lang="en-GB" sz="1200" dirty="0" smtClean="0">
                <a:solidFill>
                  <a:prstClr val="black"/>
                </a:solidFill>
                <a:latin typeface="Calibri" panose="020F0502020204030204" pitchFamily="34" charset="0"/>
                <a:cs typeface="Calibri" panose="020F0502020204030204" pitchFamily="34" charset="0"/>
              </a:rPr>
              <a:t>Pick an animal from one of the polar regions and research them:</a:t>
            </a:r>
          </a:p>
          <a:p>
            <a:pPr lvl="0" algn="ctr"/>
            <a:endParaRPr lang="en-GB" sz="1200" dirty="0">
              <a:solidFill>
                <a:prstClr val="black"/>
              </a:solidFill>
              <a:latin typeface="Calibri" panose="020F0502020204030204" pitchFamily="34" charset="0"/>
              <a:cs typeface="Calibri" panose="020F0502020204030204" pitchFamily="34" charset="0"/>
            </a:endParaRPr>
          </a:p>
          <a:p>
            <a:pPr lvl="0"/>
            <a:r>
              <a:rPr lang="en-GB" sz="1200" dirty="0" smtClean="0">
                <a:solidFill>
                  <a:srgbClr val="FF0000"/>
                </a:solidFill>
                <a:latin typeface="Calibri" panose="020F0502020204030204" pitchFamily="34" charset="0"/>
                <a:cs typeface="Calibri" panose="020F0502020204030204" pitchFamily="34" charset="0"/>
              </a:rPr>
              <a:t>Polar bear			Penguin</a:t>
            </a:r>
          </a:p>
          <a:p>
            <a:pPr lvl="0"/>
            <a:r>
              <a:rPr lang="en-GB" sz="1200" dirty="0" smtClean="0">
                <a:solidFill>
                  <a:srgbClr val="FF0000"/>
                </a:solidFill>
                <a:latin typeface="Calibri" panose="020F0502020204030204" pitchFamily="34" charset="0"/>
                <a:cs typeface="Calibri" panose="020F0502020204030204" pitchFamily="34" charset="0"/>
              </a:rPr>
              <a:t>Narwhal			Arctic Fox</a:t>
            </a:r>
          </a:p>
          <a:p>
            <a:pPr lvl="0"/>
            <a:r>
              <a:rPr lang="en-GB" sz="1200" dirty="0" smtClean="0">
                <a:solidFill>
                  <a:srgbClr val="FF0000"/>
                </a:solidFill>
                <a:latin typeface="Calibri" panose="020F0502020204030204" pitchFamily="34" charset="0"/>
                <a:cs typeface="Calibri" panose="020F0502020204030204" pitchFamily="34" charset="0"/>
              </a:rPr>
              <a:t>Arctic hare 			Walrus</a:t>
            </a:r>
          </a:p>
          <a:p>
            <a:pPr lvl="0"/>
            <a:endParaRPr lang="en-GB" sz="1200" dirty="0" smtClean="0">
              <a:solidFill>
                <a:prstClr val="black"/>
              </a:solidFill>
              <a:latin typeface="Calibri" panose="020F0502020204030204" pitchFamily="34" charset="0"/>
              <a:cs typeface="Calibri" panose="020F0502020204030204" pitchFamily="34" charset="0"/>
            </a:endParaRPr>
          </a:p>
          <a:p>
            <a:pPr lvl="0" algn="ctr"/>
            <a:r>
              <a:rPr lang="en-GB" sz="1200" dirty="0" smtClean="0">
                <a:solidFill>
                  <a:prstClr val="black"/>
                </a:solidFill>
                <a:latin typeface="Calibri" panose="020F0502020204030204" pitchFamily="34" charset="0"/>
                <a:cs typeface="Calibri" panose="020F0502020204030204" pitchFamily="34" charset="0"/>
              </a:rPr>
              <a:t>Use the internet, or ask for information from the classroom in order to complete this research challenge. </a:t>
            </a:r>
          </a:p>
          <a:p>
            <a:pPr lvl="0" algn="ctr"/>
            <a:endParaRPr lang="en-GB" sz="1100" dirty="0" smtClean="0">
              <a:solidFill>
                <a:prstClr val="black"/>
              </a:solidFill>
            </a:endParaRPr>
          </a:p>
        </p:txBody>
      </p:sp>
      <p:pic>
        <p:nvPicPr>
          <p:cNvPr id="8" name="Picture 7"/>
          <p:cNvPicPr>
            <a:picLocks noChangeAspect="1"/>
          </p:cNvPicPr>
          <p:nvPr/>
        </p:nvPicPr>
        <p:blipFill>
          <a:blip r:embed="rId3"/>
          <a:stretch>
            <a:fillRect/>
          </a:stretch>
        </p:blipFill>
        <p:spPr>
          <a:xfrm>
            <a:off x="470283" y="4392610"/>
            <a:ext cx="2377399" cy="1632961"/>
          </a:xfrm>
          <a:prstGeom prst="rect">
            <a:avLst/>
          </a:prstGeom>
        </p:spPr>
      </p:pic>
      <p:pic>
        <p:nvPicPr>
          <p:cNvPr id="2" name="Picture 1"/>
          <p:cNvPicPr>
            <a:picLocks noChangeAspect="1"/>
          </p:cNvPicPr>
          <p:nvPr/>
        </p:nvPicPr>
        <p:blipFill>
          <a:blip r:embed="rId4"/>
          <a:stretch>
            <a:fillRect/>
          </a:stretch>
        </p:blipFill>
        <p:spPr>
          <a:xfrm>
            <a:off x="6766819" y="3217137"/>
            <a:ext cx="2768080" cy="1711915"/>
          </a:xfrm>
          <a:prstGeom prst="rect">
            <a:avLst/>
          </a:prstGeom>
        </p:spPr>
      </p:pic>
      <p:pic>
        <p:nvPicPr>
          <p:cNvPr id="7" name="Picture 6"/>
          <p:cNvPicPr>
            <a:picLocks noChangeAspect="1"/>
          </p:cNvPicPr>
          <p:nvPr/>
        </p:nvPicPr>
        <p:blipFill>
          <a:blip r:embed="rId5"/>
          <a:stretch>
            <a:fillRect/>
          </a:stretch>
        </p:blipFill>
        <p:spPr>
          <a:xfrm>
            <a:off x="3679321" y="2455065"/>
            <a:ext cx="2485987" cy="1369287"/>
          </a:xfrm>
          <a:prstGeom prst="rect">
            <a:avLst/>
          </a:prstGeom>
        </p:spPr>
      </p:pic>
    </p:spTree>
    <p:extLst>
      <p:ext uri="{BB962C8B-B14F-4D97-AF65-F5344CB8AC3E}">
        <p14:creationId xmlns:p14="http://schemas.microsoft.com/office/powerpoint/2010/main" val="18869255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TM02900720[[fn=Integral]]</Template>
  <TotalTime>1377</TotalTime>
  <Words>669</Words>
  <Application>Microsoft Office PowerPoint</Application>
  <PresentationFormat>A4 Paper (210x297 mm)</PresentationFormat>
  <Paragraphs>49</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body</vt:lpstr>
      <vt:lpstr>Chiller</vt:lpstr>
      <vt:lpstr>Comic Sans MS</vt:lpstr>
      <vt:lpstr>Tw Cen MT</vt:lpstr>
      <vt:lpstr>Tw Cen MT Condensed</vt:lpstr>
      <vt:lpstr>Wingdings 3</vt:lpstr>
      <vt:lpstr>Integral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Southcott</dc:creator>
  <cp:lastModifiedBy>Isabelle Potterton</cp:lastModifiedBy>
  <cp:revision>79</cp:revision>
  <dcterms:created xsi:type="dcterms:W3CDTF">2015-08-14T08:28:58Z</dcterms:created>
  <dcterms:modified xsi:type="dcterms:W3CDTF">2020-11-04T17:56:00Z</dcterms:modified>
</cp:coreProperties>
</file>