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60"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8808"/>
    <a:srgbClr val="FF66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7" d="100"/>
          <a:sy n="107" d="100"/>
        </p:scale>
        <p:origin x="402"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4585"/>
            <a:ext cx="6858000" cy="7516636"/>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6623" y="2093212"/>
            <a:ext cx="5644754" cy="4291518"/>
          </a:xfrm>
        </p:spPr>
        <p:txBody>
          <a:bodyPr/>
          <a:lstStyle>
            <a:lvl1pPr>
              <a:defRPr sz="4050"/>
            </a:lvl1pPr>
          </a:lstStyle>
          <a:p>
            <a:r>
              <a:rPr lang="en-US" smtClean="0"/>
              <a:t>Click to edit Master title style</a:t>
            </a:r>
            <a:endParaRPr lang="en-US" dirty="0"/>
          </a:p>
        </p:txBody>
      </p:sp>
      <p:sp>
        <p:nvSpPr>
          <p:cNvPr id="3" name="Subtitle 2"/>
          <p:cNvSpPr>
            <a:spLocks noGrp="1"/>
          </p:cNvSpPr>
          <p:nvPr>
            <p:ph type="subTitle" idx="1"/>
          </p:nvPr>
        </p:nvSpPr>
        <p:spPr>
          <a:xfrm>
            <a:off x="606623" y="7627890"/>
            <a:ext cx="5644754" cy="628296"/>
          </a:xfrm>
        </p:spPr>
        <p:txBody>
          <a:bodyPr anchor="t"/>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673997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3648" y="6934200"/>
            <a:ext cx="5644753" cy="818622"/>
          </a:xfrm>
        </p:spPr>
        <p:txBody>
          <a:bodyPr anchor="b">
            <a:normAutofit/>
          </a:bodyPr>
          <a:lstStyle>
            <a:lvl1pPr algn="l">
              <a:defRPr sz="18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6858000" cy="69342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smtClean="0"/>
              <a:t>Click icon to add picture</a:t>
            </a:r>
            <a:endParaRPr lang="en-US" dirty="0"/>
          </a:p>
        </p:txBody>
      </p:sp>
      <p:sp>
        <p:nvSpPr>
          <p:cNvPr id="4" name="Text Placeholder 3"/>
          <p:cNvSpPr>
            <a:spLocks noGrp="1"/>
          </p:cNvSpPr>
          <p:nvPr>
            <p:ph type="body" sz="half" idx="2"/>
          </p:nvPr>
        </p:nvSpPr>
        <p:spPr>
          <a:xfrm>
            <a:off x="603648" y="7752821"/>
            <a:ext cx="5644753" cy="71314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B5BE6B3A-4249-498C-8498-34208342511F}" type="datetimeFigureOut">
              <a:rPr lang="en-GB" smtClean="0"/>
              <a:t>02/11/2022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410724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363830" y="1933359"/>
            <a:ext cx="3561984" cy="4678827"/>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87180" y="2160203"/>
            <a:ext cx="3315285" cy="3821873"/>
          </a:xfrm>
        </p:spPr>
        <p:txBody>
          <a:bodyPr anchor="b"/>
          <a:lstStyle>
            <a:lvl1pPr algn="l">
              <a:defRPr sz="315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488420" y="6789904"/>
            <a:ext cx="3314045" cy="1030237"/>
          </a:xfr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4049163" y="1933359"/>
            <a:ext cx="2476737" cy="5886781"/>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B5BE6B3A-4249-498C-8498-34208342511F}"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21162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641747" y="3302845"/>
            <a:ext cx="2753502" cy="361684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763363" y="3518604"/>
            <a:ext cx="2465168" cy="2900140"/>
          </a:xfrm>
        </p:spPr>
        <p:txBody>
          <a:bodyPr/>
          <a:lstStyle>
            <a:lvl1pPr>
              <a:defRPr sz="24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3462338" y="3302000"/>
            <a:ext cx="2753916" cy="3322638"/>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B5BE6B3A-4249-498C-8498-34208342511F}" type="datetimeFigureOut">
              <a:rPr lang="en-GB" smtClean="0"/>
              <a:t>02/11/2022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1018765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6858000" cy="315753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126723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4314178" y="644351"/>
            <a:ext cx="2543822" cy="782161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3925491" y="0"/>
            <a:ext cx="2932509" cy="8475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4603241" y="846692"/>
            <a:ext cx="1276350" cy="741693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3647" y="644351"/>
            <a:ext cx="3710532" cy="782161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961239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6858000" cy="315753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07498" y="3209970"/>
            <a:ext cx="5643002" cy="52527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211378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6858000" cy="7516636"/>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3648" y="4263128"/>
            <a:ext cx="5644753" cy="2121600"/>
          </a:xfrm>
        </p:spPr>
        <p:txBody>
          <a:bodyPr anchor="b"/>
          <a:lstStyle>
            <a:lvl1pPr algn="r">
              <a:defRPr sz="36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03648" y="7628401"/>
            <a:ext cx="5644753" cy="626824"/>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BE6B3A-4249-498C-8498-34208342511F}"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935387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6858000" cy="315753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7497" y="3209971"/>
            <a:ext cx="2753042" cy="525599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97460" y="3209971"/>
            <a:ext cx="2753040" cy="525599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BE6B3A-4249-498C-8498-34208342511F}" type="datetimeFigureOut">
              <a:rPr lang="en-GB" smtClean="0"/>
              <a:t>02/11/2022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2948739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6858000" cy="315753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7497" y="3141486"/>
            <a:ext cx="2753042" cy="832378"/>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07498" y="3973865"/>
            <a:ext cx="2765543" cy="449209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97460" y="3141486"/>
            <a:ext cx="2753040" cy="832378"/>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97460" y="3973865"/>
            <a:ext cx="2753040" cy="449209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BE6B3A-4249-498C-8498-34208342511F}" type="datetimeFigureOut">
              <a:rPr lang="en-GB" smtClean="0"/>
              <a:t>02/11/2022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139386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6858000" cy="315753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BE6B3A-4249-498C-8498-34208342511F}" type="datetimeFigureOut">
              <a:rPr lang="en-GB" smtClean="0"/>
              <a:t>02/11/2022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39717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E6B3A-4249-498C-8498-34208342511F}" type="datetimeFigureOut">
              <a:rPr lang="en-GB" smtClean="0"/>
              <a:t>02/11/2022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74417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603647" y="644347"/>
            <a:ext cx="1995488" cy="2621163"/>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3647" y="644349"/>
            <a:ext cx="1995488" cy="2337683"/>
          </a:xfrm>
        </p:spPr>
        <p:txBody>
          <a:bodyPr anchor="b"/>
          <a:lstStyle>
            <a:lvl1pPr algn="l">
              <a:defRPr sz="1500" b="1"/>
            </a:lvl1pPr>
          </a:lstStyle>
          <a:p>
            <a:r>
              <a:rPr lang="en-US" smtClean="0"/>
              <a:t>Click to edit Master title style</a:t>
            </a:r>
            <a:endParaRPr lang="en-US" dirty="0"/>
          </a:p>
        </p:txBody>
      </p:sp>
      <p:sp>
        <p:nvSpPr>
          <p:cNvPr id="3" name="Content Placeholder 2"/>
          <p:cNvSpPr>
            <a:spLocks noGrp="1"/>
          </p:cNvSpPr>
          <p:nvPr>
            <p:ph idx="1"/>
          </p:nvPr>
        </p:nvSpPr>
        <p:spPr>
          <a:xfrm>
            <a:off x="2731294" y="644349"/>
            <a:ext cx="3517106" cy="782161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3647" y="3265510"/>
            <a:ext cx="1995488" cy="52004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B5BE6B3A-4249-498C-8498-34208342511F}" type="datetimeFigureOut">
              <a:rPr lang="en-GB" smtClean="0"/>
              <a:t>02/11/2022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03713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497" y="1050864"/>
            <a:ext cx="2626161" cy="2335902"/>
          </a:xfrm>
        </p:spPr>
        <p:txBody>
          <a:bodyPr anchor="b">
            <a:normAutofit/>
          </a:bodyPr>
          <a:lstStyle>
            <a:lvl1pPr algn="l">
              <a:defRPr sz="18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3430191" y="0"/>
            <a:ext cx="3427809" cy="9906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050"/>
            </a:lvl1pPr>
          </a:lstStyle>
          <a:p>
            <a:r>
              <a:rPr lang="en-US" smtClean="0"/>
              <a:t>Click icon to add picture</a:t>
            </a:r>
            <a:endParaRPr lang="en-US" dirty="0"/>
          </a:p>
        </p:txBody>
      </p:sp>
      <p:sp>
        <p:nvSpPr>
          <p:cNvPr id="4" name="Text Placeholder 3"/>
          <p:cNvSpPr>
            <a:spLocks noGrp="1"/>
          </p:cNvSpPr>
          <p:nvPr>
            <p:ph type="body" sz="half" idx="2"/>
          </p:nvPr>
        </p:nvSpPr>
        <p:spPr>
          <a:xfrm>
            <a:off x="607497" y="3386766"/>
            <a:ext cx="2626161" cy="5079194"/>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a:xfrm>
            <a:off x="2185768" y="8726411"/>
            <a:ext cx="549494" cy="527403"/>
          </a:xfrm>
        </p:spPr>
        <p:txBody>
          <a:bodyPr/>
          <a:lstStyle/>
          <a:p>
            <a:fld id="{B5BE6B3A-4249-498C-8498-34208342511F}" type="datetimeFigureOut">
              <a:rPr lang="en-GB" smtClean="0"/>
              <a:t>02/11/2022</a:t>
            </a:fld>
            <a:endParaRPr lang="en-GB"/>
          </a:p>
        </p:txBody>
      </p:sp>
      <p:sp>
        <p:nvSpPr>
          <p:cNvPr id="6" name="Footer Placeholder 5"/>
          <p:cNvSpPr>
            <a:spLocks noGrp="1"/>
          </p:cNvSpPr>
          <p:nvPr>
            <p:ph type="ftr" sz="quarter" idx="11"/>
          </p:nvPr>
        </p:nvSpPr>
        <p:spPr>
          <a:xfrm>
            <a:off x="332098" y="8726411"/>
            <a:ext cx="1853670" cy="527403"/>
          </a:xfrm>
        </p:spPr>
        <p:txBody>
          <a:bodyPr/>
          <a:lstStyle/>
          <a:p>
            <a:endParaRPr lang="en-GB"/>
          </a:p>
        </p:txBody>
      </p:sp>
      <p:sp>
        <p:nvSpPr>
          <p:cNvPr id="7" name="Slide Number Placeholder 6"/>
          <p:cNvSpPr>
            <a:spLocks noGrp="1"/>
          </p:cNvSpPr>
          <p:nvPr>
            <p:ph type="sldNum" sz="quarter" idx="12"/>
          </p:nvPr>
        </p:nvSpPr>
        <p:spPr>
          <a:xfrm>
            <a:off x="2735263" y="8545171"/>
            <a:ext cx="597462" cy="708643"/>
          </a:xfrm>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83670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498" y="645938"/>
            <a:ext cx="5643002" cy="1401761"/>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498" y="3155245"/>
            <a:ext cx="5643002" cy="5307462"/>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32098" y="8726411"/>
            <a:ext cx="4717149" cy="527403"/>
          </a:xfrm>
          <a:prstGeom prst="rect">
            <a:avLst/>
          </a:prstGeom>
        </p:spPr>
        <p:txBody>
          <a:bodyPr vert="horz" lIns="91440" tIns="45720" rIns="91440" bIns="45720" rtlCol="0" anchor="b"/>
          <a:lstStyle>
            <a:lvl1pPr algn="l">
              <a:defRPr sz="675">
                <a:solidFill>
                  <a:schemeClr val="tx1"/>
                </a:solidFill>
              </a:defRPr>
            </a:lvl1pPr>
          </a:lstStyle>
          <a:p>
            <a:endParaRPr lang="en-GB"/>
          </a:p>
        </p:txBody>
      </p:sp>
      <p:sp>
        <p:nvSpPr>
          <p:cNvPr id="4" name="Date Placeholder 3"/>
          <p:cNvSpPr>
            <a:spLocks noGrp="1"/>
          </p:cNvSpPr>
          <p:nvPr>
            <p:ph type="dt" sz="half" idx="2"/>
          </p:nvPr>
        </p:nvSpPr>
        <p:spPr>
          <a:xfrm>
            <a:off x="5183567" y="8726411"/>
            <a:ext cx="744871" cy="527403"/>
          </a:xfrm>
          <a:prstGeom prst="rect">
            <a:avLst/>
          </a:prstGeom>
        </p:spPr>
        <p:txBody>
          <a:bodyPr vert="horz" lIns="91440" tIns="45720" rIns="91440" bIns="45720" rtlCol="0" anchor="b"/>
          <a:lstStyle>
            <a:lvl1pPr algn="r">
              <a:defRPr sz="675">
                <a:solidFill>
                  <a:schemeClr val="tx1"/>
                </a:solidFill>
              </a:defRPr>
            </a:lvl1pPr>
          </a:lstStyle>
          <a:p>
            <a:fld id="{B5BE6B3A-4249-498C-8498-34208342511F}" type="datetimeFigureOut">
              <a:rPr lang="en-GB" smtClean="0"/>
              <a:t>02/11/2022</a:t>
            </a:fld>
            <a:endParaRPr lang="en-GB"/>
          </a:p>
        </p:txBody>
      </p:sp>
      <p:sp>
        <p:nvSpPr>
          <p:cNvPr id="6" name="Slide Number Placeholder 5"/>
          <p:cNvSpPr>
            <a:spLocks noGrp="1"/>
          </p:cNvSpPr>
          <p:nvPr>
            <p:ph type="sldNum" sz="quarter" idx="4"/>
          </p:nvPr>
        </p:nvSpPr>
        <p:spPr>
          <a:xfrm>
            <a:off x="5928438" y="8545171"/>
            <a:ext cx="597462" cy="708643"/>
          </a:xfrm>
          <a:prstGeom prst="rect">
            <a:avLst/>
          </a:prstGeom>
        </p:spPr>
        <p:txBody>
          <a:bodyPr vert="horz" lIns="91440" tIns="45720" rIns="91440" bIns="10800" rtlCol="0" anchor="b"/>
          <a:lstStyle>
            <a:lvl1pPr algn="r">
              <a:defRPr sz="1500">
                <a:solidFill>
                  <a:schemeClr val="accent1"/>
                </a:solidFill>
              </a:defRPr>
            </a:lvl1pPr>
          </a:lstStyle>
          <a:p>
            <a:fld id="{C63C6C09-C64E-415E-9C2F-5A621CFBECDC}" type="slidenum">
              <a:rPr lang="en-GB" smtClean="0"/>
              <a:t>‹#›</a:t>
            </a:fld>
            <a:endParaRPr lang="en-GB"/>
          </a:p>
        </p:txBody>
      </p:sp>
    </p:spTree>
    <p:extLst>
      <p:ext uri="{BB962C8B-B14F-4D97-AF65-F5344CB8AC3E}">
        <p14:creationId xmlns:p14="http://schemas.microsoft.com/office/powerpoint/2010/main" val="55738969"/>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Lst>
  <p:txStyles>
    <p:titleStyle>
      <a:lvl1pPr algn="l" defTabSz="342900" rtl="0" eaLnBrk="1" latinLnBrk="0" hangingPunct="1">
        <a:spcBef>
          <a:spcPct val="0"/>
        </a:spcBef>
        <a:buNone/>
        <a:defRPr sz="3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alphaModFix amt="52000"/>
          </a:blip>
          <a:tile tx="0" ty="0" sx="100000" sy="100000" flip="none" algn="tl"/>
        </a:blipFill>
        <a:effectLst/>
      </p:bgPr>
    </p:bg>
    <p:spTree>
      <p:nvGrpSpPr>
        <p:cNvPr id="1" name=""/>
        <p:cNvGrpSpPr/>
        <p:nvPr/>
      </p:nvGrpSpPr>
      <p:grpSpPr>
        <a:xfrm>
          <a:off x="0" y="0"/>
          <a:ext cx="0" cy="0"/>
          <a:chOff x="0" y="0"/>
          <a:chExt cx="0" cy="0"/>
        </a:xfrm>
      </p:grpSpPr>
      <p:sp>
        <p:nvSpPr>
          <p:cNvPr id="15" name="TextBox 14"/>
          <p:cNvSpPr txBox="1"/>
          <p:nvPr/>
        </p:nvSpPr>
        <p:spPr>
          <a:xfrm>
            <a:off x="143812" y="1932515"/>
            <a:ext cx="6613267" cy="1169551"/>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600" b="1" u="sng" dirty="0" smtClean="0">
                <a:solidFill>
                  <a:srgbClr val="FC8808"/>
                </a:solidFill>
                <a:latin typeface="Calibri" panose="020F0502020204030204" pitchFamily="34" charset="0"/>
                <a:cs typeface="Calibri" panose="020F0502020204030204" pitchFamily="34" charset="0"/>
              </a:rPr>
              <a:t>READING</a:t>
            </a:r>
          </a:p>
          <a:p>
            <a:pPr algn="just"/>
            <a:r>
              <a:rPr lang="en-GB" sz="1200" b="1" dirty="0" smtClean="0">
                <a:latin typeface="Calibri" panose="020F0502020204030204" pitchFamily="34" charset="0"/>
                <a:cs typeface="Calibri" panose="020F0502020204030204" pitchFamily="34" charset="0"/>
              </a:rPr>
              <a:t>As </a:t>
            </a:r>
            <a:r>
              <a:rPr lang="en-GB" sz="1200" b="1" dirty="0">
                <a:latin typeface="Calibri" panose="020F0502020204030204" pitchFamily="34" charset="0"/>
                <a:cs typeface="Calibri" panose="020F0502020204030204" pitchFamily="34" charset="0"/>
              </a:rPr>
              <a:t>r</a:t>
            </a:r>
            <a:r>
              <a:rPr lang="en-GB" sz="1200" b="1" dirty="0" smtClean="0">
                <a:latin typeface="Calibri" panose="020F0502020204030204" pitchFamily="34" charset="0"/>
                <a:cs typeface="Calibri" panose="020F0502020204030204" pitchFamily="34" charset="0"/>
              </a:rPr>
              <a:t>eaders</a:t>
            </a:r>
            <a:r>
              <a:rPr lang="en-GB" sz="1050" dirty="0">
                <a:latin typeface="Calibri" panose="020F0502020204030204" pitchFamily="34" charset="0"/>
                <a:cs typeface="Calibri" panose="020F0502020204030204" pitchFamily="34" charset="0"/>
              </a:rPr>
              <a:t>, </a:t>
            </a:r>
            <a:r>
              <a:rPr lang="en-GB" sz="1050" dirty="0" smtClean="0">
                <a:solidFill>
                  <a:schemeClr val="bg1"/>
                </a:solidFill>
                <a:latin typeface="Calibri" panose="020F0502020204030204" pitchFamily="34" charset="0"/>
                <a:cs typeface="Calibri" panose="020F0502020204030204" pitchFamily="34" charset="0"/>
              </a:rPr>
              <a:t>we will continue to read a range of texts of different genres and will be challenging ourselves to increase our reading stamina to read longer texts. </a:t>
            </a:r>
          </a:p>
          <a:p>
            <a:pPr algn="just"/>
            <a:r>
              <a:rPr lang="en-GB" sz="1050" dirty="0" smtClean="0">
                <a:solidFill>
                  <a:schemeClr val="bg1"/>
                </a:solidFill>
                <a:latin typeface="Calibri" panose="020F0502020204030204" pitchFamily="34" charset="0"/>
                <a:cs typeface="Calibri" panose="020F0502020204030204" pitchFamily="34" charset="0"/>
              </a:rPr>
              <a:t>We will continue to practise inferring, hunting for clues in the text to suggest what might be happening or how a character might be feeling. We will also be using our inference skills to help us understand the meaning of new words we encounter by reading a word in context and suggesting </a:t>
            </a:r>
            <a:r>
              <a:rPr lang="en-GB" sz="1050" dirty="0" smtClean="0">
                <a:solidFill>
                  <a:schemeClr val="bg1"/>
                </a:solidFill>
                <a:latin typeface="Calibri" panose="020F0502020204030204" pitchFamily="34" charset="0"/>
                <a:cs typeface="Calibri" panose="020F0502020204030204" pitchFamily="34" charset="0"/>
              </a:rPr>
              <a:t>synonyms for those words. </a:t>
            </a:r>
            <a:endParaRPr lang="en-GB" sz="1050" dirty="0">
              <a:solidFill>
                <a:schemeClr val="bg1"/>
              </a:solidFill>
              <a:latin typeface="Calibri" panose="020F0502020204030204" pitchFamily="34" charset="0"/>
              <a:cs typeface="Calibri" panose="020F0502020204030204" pitchFamily="34" charset="0"/>
            </a:endParaRPr>
          </a:p>
        </p:txBody>
      </p:sp>
      <p:sp>
        <p:nvSpPr>
          <p:cNvPr id="9" name="TextBox 8"/>
          <p:cNvSpPr txBox="1"/>
          <p:nvPr/>
        </p:nvSpPr>
        <p:spPr>
          <a:xfrm>
            <a:off x="3764756" y="6368615"/>
            <a:ext cx="2992323" cy="120032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u="sng" dirty="0" smtClean="0">
                <a:solidFill>
                  <a:srgbClr val="7030A0"/>
                </a:solidFill>
                <a:latin typeface="Calibri" panose="020F0502020204030204" pitchFamily="34" charset="0"/>
                <a:cs typeface="Calibri" panose="020F0502020204030204" pitchFamily="34" charset="0"/>
              </a:rPr>
              <a:t>ART and DT</a:t>
            </a:r>
            <a:endParaRPr lang="en-GB" sz="1400" b="1" u="sng" dirty="0">
              <a:solidFill>
                <a:srgbClr val="7030A0"/>
              </a:solidFill>
              <a:latin typeface="Calibri" panose="020F0502020204030204" pitchFamily="34" charset="0"/>
              <a:cs typeface="Calibri" panose="020F0502020204030204" pitchFamily="34" charset="0"/>
            </a:endParaRPr>
          </a:p>
          <a:p>
            <a:pPr algn="just"/>
            <a:r>
              <a:rPr lang="en-GB" sz="1400" b="1" dirty="0">
                <a:latin typeface="Calibri" panose="020F0502020204030204" pitchFamily="34" charset="0"/>
                <a:cs typeface="Calibri" panose="020F0502020204030204" pitchFamily="34" charset="0"/>
              </a:rPr>
              <a:t>As </a:t>
            </a:r>
            <a:r>
              <a:rPr lang="en-GB" sz="1400" b="1" dirty="0" smtClean="0">
                <a:latin typeface="Calibri" panose="020F0502020204030204" pitchFamily="34" charset="0"/>
                <a:cs typeface="Calibri" panose="020F0502020204030204" pitchFamily="34" charset="0"/>
              </a:rPr>
              <a:t>artists and designers</a:t>
            </a:r>
            <a:r>
              <a:rPr lang="en-GB" sz="1100" dirty="0" smtClean="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we will </a:t>
            </a:r>
            <a:r>
              <a:rPr lang="en-GB" sz="1100" dirty="0" smtClean="0">
                <a:latin typeface="Calibri" panose="020F0502020204030204" pitchFamily="34" charset="0"/>
                <a:cs typeface="Calibri" panose="020F0502020204030204" pitchFamily="34" charset="0"/>
              </a:rPr>
              <a:t>study impressionism and use Monet’s artwork to inspire our own water scenes. </a:t>
            </a:r>
          </a:p>
          <a:p>
            <a:pPr algn="just"/>
            <a:r>
              <a:rPr lang="en-GB" sz="1100" dirty="0" smtClean="0">
                <a:latin typeface="Calibri" panose="020F0502020204030204" pitchFamily="34" charset="0"/>
                <a:cs typeface="Calibri" panose="020F0502020204030204" pitchFamily="34" charset="0"/>
              </a:rPr>
              <a:t>We will also investigate, design and make our own prehistoric tools.</a:t>
            </a:r>
            <a:endParaRPr lang="en-GB" sz="1100" dirty="0" smtClean="0">
              <a:latin typeface="Calibri" panose="020F0502020204030204" pitchFamily="34" charset="0"/>
              <a:cs typeface="Calibri" panose="020F0502020204030204" pitchFamily="34" charset="0"/>
            </a:endParaRPr>
          </a:p>
        </p:txBody>
      </p:sp>
      <p:sp>
        <p:nvSpPr>
          <p:cNvPr id="11" name="TextBox 10"/>
          <p:cNvSpPr txBox="1"/>
          <p:nvPr/>
        </p:nvSpPr>
        <p:spPr>
          <a:xfrm>
            <a:off x="125813" y="7039383"/>
            <a:ext cx="3543442" cy="136960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400" b="1" u="sng" dirty="0">
                <a:solidFill>
                  <a:srgbClr val="FC8808"/>
                </a:solidFill>
                <a:latin typeface="Calibri" panose="020F0502020204030204" pitchFamily="34" charset="0"/>
                <a:cs typeface="Calibri" panose="020F0502020204030204" pitchFamily="34" charset="0"/>
              </a:rPr>
              <a:t>SCIENCE</a:t>
            </a:r>
          </a:p>
          <a:p>
            <a:pPr algn="just"/>
            <a:r>
              <a:rPr lang="en-GB" altLang="en-US" sz="1400" b="1" dirty="0">
                <a:latin typeface="Calibri" panose="020F0502020204030204" pitchFamily="34" charset="0"/>
                <a:cs typeface="Calibri" panose="020F0502020204030204" pitchFamily="34" charset="0"/>
              </a:rPr>
              <a:t>As Scientists</a:t>
            </a:r>
            <a:r>
              <a:rPr lang="en-GB" altLang="en-US" sz="1100" dirty="0">
                <a:latin typeface="Calibri" panose="020F0502020204030204" pitchFamily="34" charset="0"/>
                <a:cs typeface="Calibri" panose="020F0502020204030204" pitchFamily="34" charset="0"/>
              </a:rPr>
              <a:t>, we will </a:t>
            </a:r>
            <a:r>
              <a:rPr lang="en-GB" altLang="en-US" sz="1100" dirty="0" smtClean="0">
                <a:latin typeface="Calibri" panose="020F0502020204030204" pitchFamily="34" charset="0"/>
                <a:cs typeface="Calibri" panose="020F0502020204030204" pitchFamily="34" charset="0"/>
              </a:rPr>
              <a:t>study </a:t>
            </a:r>
            <a:r>
              <a:rPr lang="en-GB" altLang="en-US" sz="1100" dirty="0" smtClean="0">
                <a:latin typeface="Calibri" panose="020F0502020204030204" pitchFamily="34" charset="0"/>
                <a:cs typeface="Calibri" panose="020F0502020204030204" pitchFamily="34" charset="0"/>
              </a:rPr>
              <a:t>rocks and soils, </a:t>
            </a:r>
            <a:r>
              <a:rPr lang="en-GB" altLang="en-US" sz="1100" dirty="0" smtClean="0">
                <a:latin typeface="Calibri" panose="020F0502020204030204" pitchFamily="34" charset="0"/>
                <a:cs typeface="Calibri" panose="020F0502020204030204" pitchFamily="34" charset="0"/>
              </a:rPr>
              <a:t>sorting rocks into different grouped based on their properties. We will learn about the rock cycle and carry out experiments to decide which rocks would be best suited to different jobs. </a:t>
            </a:r>
          </a:p>
          <a:p>
            <a:pPr algn="just"/>
            <a:r>
              <a:rPr lang="en-GB" altLang="en-US" sz="1100" dirty="0" smtClean="0">
                <a:latin typeface="Calibri" panose="020F0502020204030204" pitchFamily="34" charset="0"/>
                <a:cs typeface="Calibri" panose="020F0502020204030204" pitchFamily="34" charset="0"/>
              </a:rPr>
              <a:t>We will also investigate how different soils can be used for different purposes. </a:t>
            </a:r>
            <a:endParaRPr lang="en-GB" altLang="en-US" sz="1100" dirty="0" smtClean="0">
              <a:latin typeface="Calibri" panose="020F0502020204030204" pitchFamily="34" charset="0"/>
              <a:cs typeface="Calibri" panose="020F0502020204030204" pitchFamily="34" charset="0"/>
            </a:endParaRPr>
          </a:p>
        </p:txBody>
      </p:sp>
      <p:sp>
        <p:nvSpPr>
          <p:cNvPr id="12" name="TextBox 11"/>
          <p:cNvSpPr txBox="1"/>
          <p:nvPr/>
        </p:nvSpPr>
        <p:spPr>
          <a:xfrm>
            <a:off x="3755228" y="4100144"/>
            <a:ext cx="3001851" cy="200054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rgbClr val="7030A0"/>
                </a:solidFill>
                <a:latin typeface="Calibri" panose="020F0502020204030204" pitchFamily="34" charset="0"/>
                <a:cs typeface="Calibri" panose="020F0502020204030204" pitchFamily="34" charset="0"/>
              </a:rPr>
              <a:t>P.E </a:t>
            </a:r>
            <a:r>
              <a:rPr lang="en-GB" sz="1100" b="1" u="sng" dirty="0" smtClean="0">
                <a:solidFill>
                  <a:srgbClr val="7030A0"/>
                </a:solidFill>
                <a:latin typeface="Calibri" panose="020F0502020204030204" pitchFamily="34" charset="0"/>
                <a:cs typeface="Calibri" panose="020F0502020204030204" pitchFamily="34" charset="0"/>
              </a:rPr>
              <a:t>(Tuesda</a:t>
            </a:r>
            <a:r>
              <a:rPr lang="en-GB" sz="1100" b="1" u="sng" dirty="0">
                <a:solidFill>
                  <a:srgbClr val="7030A0"/>
                </a:solidFill>
                <a:latin typeface="Calibri" panose="020F0502020204030204" pitchFamily="34" charset="0"/>
                <a:cs typeface="Calibri" panose="020F0502020204030204" pitchFamily="34" charset="0"/>
              </a:rPr>
              <a:t>y</a:t>
            </a:r>
            <a:r>
              <a:rPr lang="en-GB" sz="1100" b="1" u="sng" dirty="0" smtClean="0">
                <a:solidFill>
                  <a:srgbClr val="7030A0"/>
                </a:solidFill>
                <a:latin typeface="Calibri" panose="020F0502020204030204" pitchFamily="34" charset="0"/>
                <a:cs typeface="Calibri" panose="020F0502020204030204" pitchFamily="34" charset="0"/>
              </a:rPr>
              <a:t>)</a:t>
            </a:r>
            <a:endParaRPr lang="en-GB" sz="1100" b="1" u="sng" dirty="0">
              <a:solidFill>
                <a:srgbClr val="7030A0"/>
              </a:solidFill>
              <a:latin typeface="Calibri" panose="020F0502020204030204" pitchFamily="34" charset="0"/>
              <a:cs typeface="Calibri" panose="020F0502020204030204" pitchFamily="34" charset="0"/>
            </a:endParaRPr>
          </a:p>
          <a:p>
            <a:pPr lvl="0" algn="just"/>
            <a:r>
              <a:rPr lang="en-GB" sz="1400" b="1" dirty="0" smtClean="0">
                <a:solidFill>
                  <a:prstClr val="black"/>
                </a:solidFill>
                <a:latin typeface="Calibri" panose="020F0502020204030204" pitchFamily="34" charset="0"/>
                <a:cs typeface="Calibri" panose="020F0502020204030204" pitchFamily="34" charset="0"/>
              </a:rPr>
              <a:t>As </a:t>
            </a:r>
            <a:r>
              <a:rPr lang="en-GB" sz="1400" b="1" dirty="0" smtClean="0">
                <a:solidFill>
                  <a:prstClr val="black"/>
                </a:solidFill>
                <a:latin typeface="Calibri" panose="020F0502020204030204" pitchFamily="34" charset="0"/>
                <a:cs typeface="Calibri" panose="020F0502020204030204" pitchFamily="34" charset="0"/>
              </a:rPr>
              <a:t>footballers</a:t>
            </a:r>
            <a:r>
              <a:rPr lang="en-GB" sz="1100" b="1" dirty="0" smtClean="0">
                <a:solidFill>
                  <a:prstClr val="black"/>
                </a:solidFill>
                <a:latin typeface="Calibri" panose="020F0502020204030204" pitchFamily="34" charset="0"/>
                <a:cs typeface="Calibri" panose="020F0502020204030204" pitchFamily="34" charset="0"/>
              </a:rPr>
              <a:t>, </a:t>
            </a:r>
            <a:r>
              <a:rPr lang="en-GB" sz="1100" dirty="0" smtClean="0">
                <a:solidFill>
                  <a:prstClr val="black"/>
                </a:solidFill>
                <a:latin typeface="Calibri" panose="020F0502020204030204" pitchFamily="34" charset="0"/>
                <a:cs typeface="Calibri" panose="020F0502020204030204" pitchFamily="34" charset="0"/>
              </a:rPr>
              <a:t>we will be </a:t>
            </a:r>
            <a:r>
              <a:rPr lang="en-GB" sz="1100" dirty="0" smtClean="0">
                <a:solidFill>
                  <a:prstClr val="black"/>
                </a:solidFill>
                <a:latin typeface="Calibri" panose="020F0502020204030204" pitchFamily="34" charset="0"/>
                <a:cs typeface="Calibri" panose="020F0502020204030204" pitchFamily="34" charset="0"/>
              </a:rPr>
              <a:t>working on our ball skills, learning to control different sized balls with our feet and then practising passing balls with accuracy and control. We will work in teams to play a variety of football related games. </a:t>
            </a:r>
          </a:p>
          <a:p>
            <a:pPr lvl="0" algn="just"/>
            <a:endParaRPr lang="en-GB" sz="1100" dirty="0" smtClean="0">
              <a:solidFill>
                <a:prstClr val="black"/>
              </a:solidFill>
              <a:latin typeface="Calibri" panose="020F0502020204030204" pitchFamily="34" charset="0"/>
              <a:cs typeface="Calibri" panose="020F0502020204030204" pitchFamily="34" charset="0"/>
            </a:endParaRPr>
          </a:p>
          <a:p>
            <a:pPr lvl="0" algn="just"/>
            <a:r>
              <a:rPr lang="en-GB" sz="1100" b="1" dirty="0" smtClean="0">
                <a:solidFill>
                  <a:prstClr val="black"/>
                </a:solidFill>
                <a:latin typeface="Calibri" panose="020F0502020204030204" pitchFamily="34" charset="0"/>
                <a:cs typeface="Calibri" panose="020F0502020204030204" pitchFamily="34" charset="0"/>
              </a:rPr>
              <a:t>Please </a:t>
            </a:r>
            <a:r>
              <a:rPr lang="en-GB" sz="1100" b="1" dirty="0">
                <a:solidFill>
                  <a:prstClr val="black"/>
                </a:solidFill>
                <a:latin typeface="Calibri" panose="020F0502020204030204" pitchFamily="34" charset="0"/>
                <a:cs typeface="Calibri" panose="020F0502020204030204" pitchFamily="34" charset="0"/>
              </a:rPr>
              <a:t>ensure that your child </a:t>
            </a:r>
            <a:r>
              <a:rPr lang="en-GB" sz="1100" b="1" dirty="0" smtClean="0">
                <a:solidFill>
                  <a:prstClr val="black"/>
                </a:solidFill>
                <a:latin typeface="Calibri" panose="020F0502020204030204" pitchFamily="34" charset="0"/>
                <a:cs typeface="Calibri" panose="020F0502020204030204" pitchFamily="34" charset="0"/>
              </a:rPr>
              <a:t>comes to school in a </a:t>
            </a:r>
            <a:r>
              <a:rPr lang="en-GB" sz="1100" b="1" dirty="0">
                <a:solidFill>
                  <a:prstClr val="black"/>
                </a:solidFill>
                <a:latin typeface="Calibri" panose="020F0502020204030204" pitchFamily="34" charset="0"/>
                <a:cs typeface="Calibri" panose="020F0502020204030204" pitchFamily="34" charset="0"/>
              </a:rPr>
              <a:t>full PE kit including </a:t>
            </a:r>
            <a:r>
              <a:rPr lang="en-GB" sz="1100" b="1" dirty="0" smtClean="0">
                <a:solidFill>
                  <a:prstClr val="black"/>
                </a:solidFill>
                <a:latin typeface="Calibri" panose="020F0502020204030204" pitchFamily="34" charset="0"/>
                <a:cs typeface="Calibri" panose="020F0502020204030204" pitchFamily="34" charset="0"/>
              </a:rPr>
              <a:t>trainers. Children will be completing lessons outside if the weather is fine</a:t>
            </a:r>
            <a:r>
              <a:rPr lang="en-GB" sz="1100" b="1" dirty="0">
                <a:solidFill>
                  <a:prstClr val="black"/>
                </a:solidFill>
                <a:latin typeface="Calibri" panose="020F0502020204030204" pitchFamily="34" charset="0"/>
                <a:cs typeface="Calibri" panose="020F0502020204030204" pitchFamily="34" charset="0"/>
              </a:rPr>
              <a:t> </a:t>
            </a:r>
            <a:r>
              <a:rPr lang="en-GB" sz="1100" b="1" dirty="0" smtClean="0">
                <a:solidFill>
                  <a:prstClr val="black"/>
                </a:solidFill>
                <a:latin typeface="Calibri" panose="020F0502020204030204" pitchFamily="34" charset="0"/>
                <a:cs typeface="Calibri" panose="020F0502020204030204" pitchFamily="34" charset="0"/>
              </a:rPr>
              <a:t>so they should wear jumpers and tracksuits.</a:t>
            </a:r>
            <a:endParaRPr lang="en-GB" sz="1100" b="1" dirty="0">
              <a:solidFill>
                <a:prstClr val="black"/>
              </a:solidFill>
              <a:latin typeface="Calibri" panose="020F0502020204030204" pitchFamily="34" charset="0"/>
              <a:cs typeface="Calibri" panose="020F0502020204030204" pitchFamily="34" charset="0"/>
            </a:endParaRPr>
          </a:p>
        </p:txBody>
      </p:sp>
      <p:sp>
        <p:nvSpPr>
          <p:cNvPr id="7" name="TextBox 6"/>
          <p:cNvSpPr txBox="1"/>
          <p:nvPr/>
        </p:nvSpPr>
        <p:spPr>
          <a:xfrm>
            <a:off x="3667914" y="75514"/>
            <a:ext cx="3079638" cy="1577355"/>
          </a:xfrm>
          <a:prstGeom prst="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1200" b="1" u="sng" dirty="0" smtClean="0">
                <a:solidFill>
                  <a:srgbClr val="FC8808"/>
                </a:solidFill>
                <a:latin typeface="Calibri" panose="020F0502020204030204" pitchFamily="34" charset="0"/>
                <a:cs typeface="Calibri" panose="020F0502020204030204" pitchFamily="34" charset="0"/>
              </a:rPr>
              <a:t>MATHEMATICS</a:t>
            </a:r>
            <a:endParaRPr lang="en-GB" sz="1200" b="1" u="sng" dirty="0">
              <a:solidFill>
                <a:srgbClr val="FC8808"/>
              </a:solidFill>
              <a:latin typeface="Calibri" panose="020F0502020204030204" pitchFamily="34" charset="0"/>
              <a:cs typeface="Calibri" panose="020F0502020204030204" pitchFamily="34" charset="0"/>
            </a:endParaRPr>
          </a:p>
          <a:p>
            <a:pPr algn="just"/>
            <a:r>
              <a:rPr lang="en-GB" sz="1100" b="1" dirty="0">
                <a:latin typeface="Calibri" panose="020F0502020204030204" pitchFamily="34" charset="0"/>
                <a:cs typeface="Calibri" panose="020F0502020204030204" pitchFamily="34" charset="0"/>
              </a:rPr>
              <a:t>As </a:t>
            </a:r>
            <a:r>
              <a:rPr lang="en-GB" sz="1100" b="1" dirty="0" smtClean="0">
                <a:latin typeface="Calibri" panose="020F0502020204030204" pitchFamily="34" charset="0"/>
                <a:cs typeface="Calibri" panose="020F0502020204030204" pitchFamily="34" charset="0"/>
              </a:rPr>
              <a:t>mathematicians</a:t>
            </a:r>
            <a:r>
              <a:rPr lang="en-GB" sz="1100" dirty="0">
                <a:latin typeface="Calibri" panose="020F0502020204030204" pitchFamily="34" charset="0"/>
                <a:cs typeface="Calibri" panose="020F0502020204030204" pitchFamily="34" charset="0"/>
              </a:rPr>
              <a:t>, </a:t>
            </a:r>
            <a:r>
              <a:rPr lang="en-GB" sz="1050" dirty="0" smtClean="0">
                <a:latin typeface="Calibri" panose="020F0502020204030204" pitchFamily="34" charset="0"/>
                <a:cs typeface="Calibri" panose="020F0502020204030204" pitchFamily="34" charset="0"/>
              </a:rPr>
              <a:t>we will be focussing on addition and subtraction moving from using concrete resources to formal methods including exchanging. </a:t>
            </a:r>
          </a:p>
          <a:p>
            <a:pPr algn="just"/>
            <a:endParaRPr lang="en-GB" sz="1050" dirty="0">
              <a:latin typeface="Calibri" panose="020F0502020204030204" pitchFamily="34" charset="0"/>
              <a:cs typeface="Calibri" panose="020F0502020204030204" pitchFamily="34" charset="0"/>
            </a:endParaRPr>
          </a:p>
          <a:p>
            <a:pPr algn="just"/>
            <a:r>
              <a:rPr lang="en-GB" sz="1050" dirty="0" smtClean="0">
                <a:latin typeface="Calibri" panose="020F0502020204030204" pitchFamily="34" charset="0"/>
                <a:cs typeface="Calibri" panose="020F0502020204030204" pitchFamily="34" charset="0"/>
              </a:rPr>
              <a:t>We will continue to practise our 3 times table and begin learning our 4s too. </a:t>
            </a:r>
          </a:p>
          <a:p>
            <a:pPr algn="just"/>
            <a:endParaRPr lang="en-GB" sz="1050" dirty="0" smtClean="0">
              <a:latin typeface="Calibri" panose="020F0502020204030204" pitchFamily="34" charset="0"/>
              <a:cs typeface="Calibri" panose="020F0502020204030204" pitchFamily="34" charset="0"/>
            </a:endParaRPr>
          </a:p>
          <a:p>
            <a:pPr algn="just"/>
            <a:r>
              <a:rPr lang="en-GB" sz="1050" dirty="0" smtClean="0">
                <a:latin typeface="Calibri" panose="020F0502020204030204" pitchFamily="34" charset="0"/>
                <a:cs typeface="Calibri" panose="020F0502020204030204" pitchFamily="34" charset="0"/>
              </a:rPr>
              <a:t>Make sure you use TT </a:t>
            </a:r>
            <a:r>
              <a:rPr lang="en-GB" sz="1050" dirty="0" err="1" smtClean="0">
                <a:latin typeface="Calibri" panose="020F0502020204030204" pitchFamily="34" charset="0"/>
                <a:cs typeface="Calibri" panose="020F0502020204030204" pitchFamily="34" charset="0"/>
              </a:rPr>
              <a:t>Rockstars</a:t>
            </a:r>
            <a:r>
              <a:rPr lang="en-GB" sz="1050" dirty="0" smtClean="0">
                <a:latin typeface="Calibri" panose="020F0502020204030204" pitchFamily="34" charset="0"/>
                <a:cs typeface="Calibri" panose="020F0502020204030204" pitchFamily="34" charset="0"/>
              </a:rPr>
              <a:t> to practise at home!</a:t>
            </a:r>
            <a:endParaRPr lang="en-GB" sz="1100" dirty="0">
              <a:latin typeface="Calibri" panose="020F0502020204030204" pitchFamily="34" charset="0"/>
              <a:cs typeface="Calibri" panose="020F0502020204030204" pitchFamily="34" charset="0"/>
            </a:endParaRPr>
          </a:p>
        </p:txBody>
      </p:sp>
      <p:sp>
        <p:nvSpPr>
          <p:cNvPr id="25" name="TextBox 24"/>
          <p:cNvSpPr txBox="1"/>
          <p:nvPr/>
        </p:nvSpPr>
        <p:spPr>
          <a:xfrm>
            <a:off x="125813" y="8445248"/>
            <a:ext cx="6621739" cy="1246495"/>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smtClean="0">
                <a:solidFill>
                  <a:srgbClr val="FC8808"/>
                </a:solidFill>
                <a:latin typeface="Calibri" panose="020F0502020204030204" pitchFamily="34" charset="0"/>
                <a:cs typeface="Calibri" panose="020F0502020204030204" pitchFamily="34" charset="0"/>
              </a:rPr>
              <a:t>WIDER CURRICULUM</a:t>
            </a:r>
          </a:p>
          <a:p>
            <a:pPr lvl="0" algn="ctr"/>
            <a:r>
              <a:rPr lang="en-GB" sz="1100" dirty="0" smtClean="0">
                <a:solidFill>
                  <a:schemeClr val="bg1"/>
                </a:solidFill>
                <a:latin typeface="Calibri" panose="020F0502020204030204" pitchFamily="34" charset="0"/>
                <a:cs typeface="Calibri" panose="020F0502020204030204" pitchFamily="34" charset="0"/>
              </a:rPr>
              <a:t>Year 3 </a:t>
            </a:r>
            <a:r>
              <a:rPr lang="en-GB" sz="1100" dirty="0" smtClean="0">
                <a:solidFill>
                  <a:schemeClr val="bg1"/>
                </a:solidFill>
                <a:latin typeface="Calibri" panose="020F0502020204030204" pitchFamily="34" charset="0"/>
                <a:cs typeface="Calibri" panose="020F0502020204030204" pitchFamily="34" charset="0"/>
              </a:rPr>
              <a:t>have Forest </a:t>
            </a:r>
            <a:r>
              <a:rPr lang="en-GB" sz="1100" dirty="0" smtClean="0">
                <a:solidFill>
                  <a:schemeClr val="bg1"/>
                </a:solidFill>
                <a:latin typeface="Calibri" panose="020F0502020204030204" pitchFamily="34" charset="0"/>
                <a:cs typeface="Calibri" panose="020F0502020204030204" pitchFamily="34" charset="0"/>
              </a:rPr>
              <a:t>School on </a:t>
            </a:r>
            <a:r>
              <a:rPr lang="en-GB" sz="1100" b="1" dirty="0" smtClean="0">
                <a:solidFill>
                  <a:schemeClr val="bg1"/>
                </a:solidFill>
                <a:latin typeface="Calibri" panose="020F0502020204030204" pitchFamily="34" charset="0"/>
                <a:cs typeface="Calibri" panose="020F0502020204030204" pitchFamily="34" charset="0"/>
              </a:rPr>
              <a:t>Thursday </a:t>
            </a:r>
            <a:r>
              <a:rPr lang="en-GB" sz="1100" b="1" dirty="0" smtClean="0">
                <a:solidFill>
                  <a:schemeClr val="bg1"/>
                </a:solidFill>
                <a:latin typeface="Calibri" panose="020F0502020204030204" pitchFamily="34" charset="0"/>
                <a:cs typeface="Calibri" panose="020F0502020204030204" pitchFamily="34" charset="0"/>
              </a:rPr>
              <a:t>mornings. </a:t>
            </a:r>
            <a:endParaRPr lang="en-GB" sz="1100" dirty="0" smtClean="0">
              <a:solidFill>
                <a:schemeClr val="bg1"/>
              </a:solidFill>
              <a:latin typeface="Calibri" panose="020F0502020204030204" pitchFamily="34" charset="0"/>
              <a:cs typeface="Calibri" panose="020F0502020204030204" pitchFamily="34" charset="0"/>
            </a:endParaRPr>
          </a:p>
          <a:p>
            <a:pPr lvl="0" algn="ctr"/>
            <a:r>
              <a:rPr lang="en-GB" sz="1100" dirty="0" smtClean="0">
                <a:solidFill>
                  <a:schemeClr val="bg1"/>
                </a:solidFill>
                <a:latin typeface="Calibri" panose="020F0502020204030204" pitchFamily="34" charset="0"/>
                <a:cs typeface="Calibri" panose="020F0502020204030204" pitchFamily="34" charset="0"/>
              </a:rPr>
              <a:t>Please send your child to school wearing clothes and shoes suitable for Forest School. They need to bring their school uniform with them too to change at lunchtime. </a:t>
            </a:r>
          </a:p>
          <a:p>
            <a:pPr lvl="0" algn="ctr"/>
            <a:endParaRPr lang="en-GB" sz="1100" dirty="0" smtClean="0">
              <a:solidFill>
                <a:schemeClr val="bg1"/>
              </a:solidFill>
              <a:latin typeface="Calibri" panose="020F0502020204030204" pitchFamily="34" charset="0"/>
              <a:cs typeface="Calibri" panose="020F0502020204030204" pitchFamily="34" charset="0"/>
            </a:endParaRPr>
          </a:p>
          <a:p>
            <a:pPr lvl="0" algn="ctr"/>
            <a:r>
              <a:rPr lang="en-GB" sz="1100" dirty="0" smtClean="0">
                <a:solidFill>
                  <a:schemeClr val="bg1"/>
                </a:solidFill>
                <a:latin typeface="Calibri" panose="020F0502020204030204" pitchFamily="34" charset="0"/>
                <a:cs typeface="Calibri" panose="020F0502020204030204" pitchFamily="34" charset="0"/>
              </a:rPr>
              <a:t>With thanks, Mrs Cook (class teacher)</a:t>
            </a:r>
          </a:p>
          <a:p>
            <a:pPr lvl="0" algn="ctr"/>
            <a:endParaRPr lang="en-GB" sz="900" dirty="0" smtClean="0">
              <a:solidFill>
                <a:schemeClr val="bg1"/>
              </a:solidFill>
              <a:latin typeface="Calibri" panose="020F0502020204030204" pitchFamily="34" charset="0"/>
              <a:cs typeface="Calibri" panose="020F0502020204030204" pitchFamily="34" charset="0"/>
            </a:endParaRPr>
          </a:p>
        </p:txBody>
      </p:sp>
      <p:sp>
        <p:nvSpPr>
          <p:cNvPr id="2" name="TextBox 1"/>
          <p:cNvSpPr txBox="1"/>
          <p:nvPr/>
        </p:nvSpPr>
        <p:spPr>
          <a:xfrm>
            <a:off x="2451972" y="3556848"/>
            <a:ext cx="2470563" cy="369332"/>
          </a:xfrm>
          <a:prstGeom prst="rect">
            <a:avLst/>
          </a:prstGeom>
          <a:noFill/>
        </p:spPr>
        <p:txBody>
          <a:bodyPr wrap="square" rtlCol="0">
            <a:spAutoFit/>
          </a:bodyPr>
          <a:lstStyle/>
          <a:p>
            <a:pPr algn="ctr"/>
            <a:r>
              <a:rPr lang="en-GB" dirty="0" smtClean="0">
                <a:ln>
                  <a:solidFill>
                    <a:sysClr val="windowText" lastClr="000000"/>
                  </a:solidFill>
                </a:ln>
                <a:solidFill>
                  <a:srgbClr val="FFC000"/>
                </a:solidFill>
                <a:latin typeface="Comic Sans MS" panose="030F0702030302020204" pitchFamily="66" charset="0"/>
              </a:rPr>
              <a:t>Year </a:t>
            </a:r>
            <a:r>
              <a:rPr lang="en-GB" dirty="0">
                <a:ln>
                  <a:solidFill>
                    <a:sysClr val="windowText" lastClr="000000"/>
                  </a:solidFill>
                </a:ln>
                <a:solidFill>
                  <a:srgbClr val="FFC000"/>
                </a:solidFill>
                <a:latin typeface="Comic Sans MS" panose="030F0702030302020204" pitchFamily="66" charset="0"/>
              </a:rPr>
              <a:t>3</a:t>
            </a:r>
            <a:r>
              <a:rPr lang="en-GB" dirty="0" smtClean="0">
                <a:ln>
                  <a:solidFill>
                    <a:sysClr val="windowText" lastClr="000000"/>
                  </a:solidFill>
                </a:ln>
                <a:solidFill>
                  <a:srgbClr val="FFC000"/>
                </a:solidFill>
                <a:latin typeface="Comic Sans MS" panose="030F0702030302020204" pitchFamily="66" charset="0"/>
              </a:rPr>
              <a:t> – Term </a:t>
            </a:r>
            <a:r>
              <a:rPr lang="en-GB" dirty="0" smtClean="0">
                <a:ln>
                  <a:solidFill>
                    <a:sysClr val="windowText" lastClr="000000"/>
                  </a:solidFill>
                </a:ln>
                <a:solidFill>
                  <a:srgbClr val="FFC000"/>
                </a:solidFill>
                <a:latin typeface="Comic Sans MS" panose="030F0702030302020204" pitchFamily="66" charset="0"/>
              </a:rPr>
              <a:t>2</a:t>
            </a:r>
            <a:endParaRPr lang="en-GB" dirty="0">
              <a:ln>
                <a:solidFill>
                  <a:sysClr val="windowText" lastClr="000000"/>
                </a:solidFill>
              </a:ln>
              <a:solidFill>
                <a:srgbClr val="FFC000"/>
              </a:solidFill>
              <a:latin typeface="Comic Sans MS" panose="030F0702030302020204" pitchFamily="66" charset="0"/>
            </a:endParaRPr>
          </a:p>
        </p:txBody>
      </p:sp>
      <p:sp>
        <p:nvSpPr>
          <p:cNvPr id="17" name="TextBox 16"/>
          <p:cNvSpPr txBox="1"/>
          <p:nvPr/>
        </p:nvSpPr>
        <p:spPr>
          <a:xfrm>
            <a:off x="143812" y="5125906"/>
            <a:ext cx="3525443" cy="184665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600" b="1" u="sng" dirty="0">
                <a:solidFill>
                  <a:srgbClr val="FC8808"/>
                </a:solidFill>
                <a:latin typeface="Calibri" panose="020F0502020204030204" pitchFamily="34" charset="0"/>
                <a:cs typeface="Calibri" panose="020F0502020204030204" pitchFamily="34" charset="0"/>
              </a:rPr>
              <a:t>HISTORY</a:t>
            </a:r>
          </a:p>
          <a:p>
            <a:pPr algn="just"/>
            <a:r>
              <a:rPr lang="en-GB" altLang="en-US" sz="1400" b="1" dirty="0">
                <a:latin typeface="Calibri" panose="020F0502020204030204" pitchFamily="34" charset="0"/>
                <a:cs typeface="Calibri" panose="020F0502020204030204" pitchFamily="34" charset="0"/>
              </a:rPr>
              <a:t>As </a:t>
            </a:r>
            <a:r>
              <a:rPr lang="en-GB" altLang="en-US" sz="1400" b="1" dirty="0" smtClean="0">
                <a:latin typeface="Calibri" panose="020F0502020204030204" pitchFamily="34" charset="0"/>
                <a:cs typeface="Calibri" panose="020F0502020204030204" pitchFamily="34" charset="0"/>
              </a:rPr>
              <a:t>historians</a:t>
            </a:r>
            <a:r>
              <a:rPr lang="en-GB" altLang="en-US" sz="1400" dirty="0">
                <a:latin typeface="Calibri" panose="020F0502020204030204" pitchFamily="34" charset="0"/>
                <a:cs typeface="Calibri" panose="020F0502020204030204" pitchFamily="34" charset="0"/>
              </a:rPr>
              <a:t>, </a:t>
            </a:r>
            <a:r>
              <a:rPr lang="en-GB" altLang="en-US" sz="1200" dirty="0">
                <a:latin typeface="Calibri" panose="020F0502020204030204" pitchFamily="34" charset="0"/>
                <a:cs typeface="Calibri" panose="020F0502020204030204" pitchFamily="34" charset="0"/>
              </a:rPr>
              <a:t>we </a:t>
            </a:r>
            <a:r>
              <a:rPr lang="en-GB" altLang="en-US" sz="1200" dirty="0" smtClean="0">
                <a:latin typeface="Calibri" panose="020F0502020204030204" pitchFamily="34" charset="0"/>
                <a:cs typeface="Calibri" panose="020F0502020204030204" pitchFamily="34" charset="0"/>
              </a:rPr>
              <a:t>are going to be </a:t>
            </a:r>
            <a:r>
              <a:rPr lang="en-GB" altLang="en-US" sz="1200" dirty="0" smtClean="0">
                <a:latin typeface="Calibri" panose="020F0502020204030204" pitchFamily="34" charset="0"/>
                <a:cs typeface="Calibri" panose="020F0502020204030204" pitchFamily="34" charset="0"/>
              </a:rPr>
              <a:t>starting </a:t>
            </a:r>
            <a:r>
              <a:rPr lang="en-GB" altLang="en-US" sz="1200" dirty="0" smtClean="0">
                <a:latin typeface="Calibri" panose="020F0502020204030204" pitchFamily="34" charset="0"/>
                <a:cs typeface="Calibri" panose="020F0502020204030204" pitchFamily="34" charset="0"/>
              </a:rPr>
              <a:t>our journey through prehistoric times from the Stone Age to Iron Age. We will be finding out how the </a:t>
            </a:r>
            <a:r>
              <a:rPr lang="en-GB" altLang="en-US" sz="1200" dirty="0" smtClean="0">
                <a:latin typeface="Calibri" panose="020F0502020204030204" pitchFamily="34" charset="0"/>
                <a:cs typeface="Calibri" panose="020F0502020204030204" pitchFamily="34" charset="0"/>
              </a:rPr>
              <a:t>earliest humans survived, what they ate and where they lived. We will study tools and weapons to understand how their development </a:t>
            </a:r>
            <a:r>
              <a:rPr lang="en-GB" altLang="en-US" sz="1200" dirty="0" smtClean="0">
                <a:latin typeface="Calibri" panose="020F0502020204030204" pitchFamily="34" charset="0"/>
                <a:cs typeface="Calibri" panose="020F0502020204030204" pitchFamily="34" charset="0"/>
              </a:rPr>
              <a:t>still impact our lives today</a:t>
            </a:r>
            <a:r>
              <a:rPr lang="en-GB" altLang="en-US" sz="1200" dirty="0" smtClean="0">
                <a:latin typeface="Calibri" panose="020F0502020204030204" pitchFamily="34" charset="0"/>
                <a:cs typeface="Calibri" panose="020F0502020204030204" pitchFamily="34" charset="0"/>
              </a:rPr>
              <a:t>. We will also discuss the importance of farming and how it changed how early people lived. </a:t>
            </a:r>
            <a:endParaRPr lang="en-GB" altLang="en-US" sz="1400" dirty="0">
              <a:latin typeface="Calibri" panose="020F0502020204030204" pitchFamily="34" charset="0"/>
              <a:cs typeface="Calibri" panose="020F0502020204030204" pitchFamily="34" charset="0"/>
            </a:endParaRPr>
          </a:p>
        </p:txBody>
      </p:sp>
      <p:sp>
        <p:nvSpPr>
          <p:cNvPr id="3" name="TextBox 2"/>
          <p:cNvSpPr txBox="1"/>
          <p:nvPr/>
        </p:nvSpPr>
        <p:spPr>
          <a:xfrm>
            <a:off x="1571239" y="3128185"/>
            <a:ext cx="4603746" cy="523220"/>
          </a:xfrm>
          <a:prstGeom prst="rect">
            <a:avLst/>
          </a:prstGeom>
          <a:noFill/>
        </p:spPr>
        <p:txBody>
          <a:bodyPr wrap="square" rtlCol="0">
            <a:spAutoFit/>
          </a:bodyPr>
          <a:lstStyle/>
          <a:p>
            <a:pPr algn="ctr"/>
            <a:r>
              <a:rPr lang="en-GB" sz="2800" dirty="0" smtClean="0">
                <a:ln>
                  <a:solidFill>
                    <a:sysClr val="windowText" lastClr="000000"/>
                  </a:solidFill>
                </a:ln>
                <a:solidFill>
                  <a:srgbClr val="FFC000"/>
                </a:solidFill>
                <a:latin typeface="Segoe UI Symbol" panose="020B0502040204020203" pitchFamily="34" charset="0"/>
                <a:ea typeface="Segoe UI Symbol" panose="020B0502040204020203" pitchFamily="34" charset="0"/>
                <a:cs typeface="Antique Paleoindonesia" panose="00000400000000000000" pitchFamily="2" charset="-79"/>
              </a:rPr>
              <a:t>WE WILL ROCK YOU!</a:t>
            </a:r>
            <a:endParaRPr lang="en-GB" sz="2800" dirty="0">
              <a:ln>
                <a:solidFill>
                  <a:sysClr val="windowText" lastClr="000000"/>
                </a:solidFill>
              </a:ln>
              <a:solidFill>
                <a:srgbClr val="FFC000"/>
              </a:solidFill>
              <a:latin typeface="Segoe UI Symbol" panose="020B0502040204020203" pitchFamily="34" charset="0"/>
              <a:ea typeface="Segoe UI Symbol" panose="020B0502040204020203" pitchFamily="34" charset="0"/>
              <a:cs typeface="Antique Paleoindonesia" panose="00000400000000000000" pitchFamily="2" charset="-79"/>
            </a:endParaRPr>
          </a:p>
        </p:txBody>
      </p:sp>
      <p:sp>
        <p:nvSpPr>
          <p:cNvPr id="14" name="TextBox 13"/>
          <p:cNvSpPr txBox="1"/>
          <p:nvPr/>
        </p:nvSpPr>
        <p:spPr>
          <a:xfrm>
            <a:off x="134286" y="75514"/>
            <a:ext cx="3453645" cy="175432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b="1" u="sng" dirty="0" smtClean="0">
                <a:solidFill>
                  <a:srgbClr val="7030A0"/>
                </a:solidFill>
                <a:latin typeface="Calibri" panose="020F0502020204030204" pitchFamily="34" charset="0"/>
                <a:cs typeface="Calibri" panose="020F0502020204030204" pitchFamily="34" charset="0"/>
              </a:rPr>
              <a:t>ENGLISH</a:t>
            </a:r>
            <a:endParaRPr lang="en-GB" sz="1200" b="1" u="sng" dirty="0">
              <a:solidFill>
                <a:srgbClr val="7030A0"/>
              </a:solidFill>
              <a:latin typeface="Calibri" panose="020F0502020204030204" pitchFamily="34" charset="0"/>
              <a:cs typeface="Calibri" panose="020F0502020204030204" pitchFamily="34" charset="0"/>
            </a:endParaRPr>
          </a:p>
          <a:p>
            <a:pPr algn="just"/>
            <a:r>
              <a:rPr lang="en-GB" sz="1200" b="1" dirty="0" smtClean="0">
                <a:latin typeface="Calibri" panose="020F0502020204030204" pitchFamily="34" charset="0"/>
                <a:cs typeface="Calibri" panose="020F0502020204030204" pitchFamily="34" charset="0"/>
              </a:rPr>
              <a:t>As </a:t>
            </a:r>
            <a:r>
              <a:rPr lang="en-GB" sz="1200" b="1" dirty="0" smtClean="0">
                <a:latin typeface="Calibri" panose="020F0502020204030204" pitchFamily="34" charset="0"/>
                <a:cs typeface="Calibri" panose="020F0502020204030204" pitchFamily="34" charset="0"/>
              </a:rPr>
              <a:t>writers</a:t>
            </a:r>
            <a:r>
              <a:rPr lang="en-GB" sz="1200" dirty="0" smtClean="0">
                <a:latin typeface="Calibri" panose="020F0502020204030204" pitchFamily="34" charset="0"/>
                <a:cs typeface="Calibri" panose="020F0502020204030204" pitchFamily="34" charset="0"/>
              </a:rPr>
              <a:t>, </a:t>
            </a:r>
            <a:r>
              <a:rPr lang="en-GB" sz="1050" dirty="0" smtClean="0">
                <a:latin typeface="Calibri" panose="020F0502020204030204" pitchFamily="34" charset="0"/>
                <a:cs typeface="Calibri" panose="020F0502020204030204" pitchFamily="34" charset="0"/>
              </a:rPr>
              <a:t>we will be </a:t>
            </a:r>
            <a:r>
              <a:rPr lang="en-GB" sz="1050" dirty="0" smtClean="0">
                <a:latin typeface="Calibri" panose="020F0502020204030204" pitchFamily="34" charset="0"/>
                <a:cs typeface="Calibri" panose="020F0502020204030204" pitchFamily="34" charset="0"/>
              </a:rPr>
              <a:t>writing story openings based on a wordless story focussing on character and setting description. We will introduce punctuating speech and recap noun phrases and prepositions. </a:t>
            </a:r>
          </a:p>
          <a:p>
            <a:pPr algn="just"/>
            <a:r>
              <a:rPr lang="en-GB" sz="1050" dirty="0" smtClean="0">
                <a:latin typeface="Calibri" panose="020F0502020204030204" pitchFamily="34" charset="0"/>
                <a:cs typeface="Calibri" panose="020F0502020204030204" pitchFamily="34" charset="0"/>
              </a:rPr>
              <a:t>We will then move on to our whole school ‘Once Upon a Time’ unit in which we will encounter many well known fairy tale characters within modern stories. We will using oral story techniques to retell stories and describe characters in information texts. </a:t>
            </a:r>
          </a:p>
        </p:txBody>
      </p:sp>
      <p:sp>
        <p:nvSpPr>
          <p:cNvPr id="13" name="TextBox 12"/>
          <p:cNvSpPr txBox="1"/>
          <p:nvPr/>
        </p:nvSpPr>
        <p:spPr>
          <a:xfrm>
            <a:off x="143812" y="4100144"/>
            <a:ext cx="3525443" cy="95410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200" b="1" u="sng" dirty="0" smtClean="0">
                <a:solidFill>
                  <a:srgbClr val="FC8808"/>
                </a:solidFill>
                <a:latin typeface="Calibri" panose="020F0502020204030204" pitchFamily="34" charset="0"/>
                <a:cs typeface="Calibri" panose="020F0502020204030204" pitchFamily="34" charset="0"/>
              </a:rPr>
              <a:t>GEOGRAPHY</a:t>
            </a:r>
            <a:endParaRPr lang="en-GB" sz="1200" b="1" u="sng" dirty="0">
              <a:solidFill>
                <a:srgbClr val="FC8808"/>
              </a:solidFill>
              <a:latin typeface="Calibri" panose="020F0502020204030204" pitchFamily="34" charset="0"/>
              <a:cs typeface="Calibri" panose="020F0502020204030204" pitchFamily="34" charset="0"/>
            </a:endParaRPr>
          </a:p>
          <a:p>
            <a:pPr algn="just"/>
            <a:r>
              <a:rPr lang="en-GB" altLang="en-US" sz="1100" b="1" dirty="0">
                <a:latin typeface="Calibri" panose="020F0502020204030204" pitchFamily="34" charset="0"/>
                <a:cs typeface="Calibri" panose="020F0502020204030204" pitchFamily="34" charset="0"/>
              </a:rPr>
              <a:t>As </a:t>
            </a:r>
            <a:r>
              <a:rPr lang="en-GB" altLang="en-US" sz="1100" b="1" dirty="0" smtClean="0">
                <a:latin typeface="Calibri" panose="020F0502020204030204" pitchFamily="34" charset="0"/>
                <a:cs typeface="Calibri" panose="020F0502020204030204" pitchFamily="34" charset="0"/>
              </a:rPr>
              <a:t>geographers, </a:t>
            </a:r>
            <a:r>
              <a:rPr lang="en-GB" altLang="en-US" sz="1100" dirty="0" smtClean="0">
                <a:latin typeface="Calibri" panose="020F0502020204030204" pitchFamily="34" charset="0"/>
                <a:cs typeface="Calibri" panose="020F0502020204030204" pitchFamily="34" charset="0"/>
              </a:rPr>
              <a:t>we will be completing our unit of rivers and coasts by discussing the features of coasts, why people visit the coast and how the coast changes over time. </a:t>
            </a:r>
            <a:endParaRPr lang="en-GB" alt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8856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5257</TotalTime>
  <Words>569</Words>
  <Application>Microsoft Office PowerPoint</Application>
  <PresentationFormat>A4 Paper (210x297 mm)</PresentationFormat>
  <Paragraphs>33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Antique Paleoindonesia</vt:lpstr>
      <vt:lpstr>Calibri</vt:lpstr>
      <vt:lpstr>Century Gothic</vt:lpstr>
      <vt:lpstr>Comic Sans MS</vt:lpstr>
      <vt:lpstr>Segoe UI Symbol</vt:lpstr>
      <vt:lpstr>Trebuchet MS</vt:lpstr>
      <vt:lpstr>Wingdings 2</vt:lpstr>
      <vt:lpstr>Quotable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Southcott</dc:creator>
  <cp:lastModifiedBy>Hannah Cook</cp:lastModifiedBy>
  <cp:revision>238</cp:revision>
  <cp:lastPrinted>2020-11-03T08:27:41Z</cp:lastPrinted>
  <dcterms:created xsi:type="dcterms:W3CDTF">2015-08-14T08:28:58Z</dcterms:created>
  <dcterms:modified xsi:type="dcterms:W3CDTF">2022-11-02T09:34:16Z</dcterms:modified>
</cp:coreProperties>
</file>