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4D454C-58EE-4F18-8182-9CF084726398}" type="datetimeFigureOut">
              <a:rPr lang="en-GB" smtClean="0"/>
              <a:t>05/01/2023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4DDBE0-F838-4B78-B582-CB671C5B7D11}" type="slidenum">
              <a:rPr lang="en-GB" smtClean="0"/>
              <a:t>‹#›</a:t>
            </a:fld>
            <a:endParaRPr lang="en-GB"/>
          </a:p>
        </p:txBody>
      </p:sp>
    </p:spTree>
    <p:extLst>
      <p:ext uri="{BB962C8B-B14F-4D97-AF65-F5344CB8AC3E}">
        <p14:creationId xmlns:p14="http://schemas.microsoft.com/office/powerpoint/2010/main" val="2507061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14A20B-8A9E-4DB7-AF08-ED035A091B0F}" type="datetimeFigureOut">
              <a:rPr lang="en-GB" smtClean="0"/>
              <a:t>05/01/2023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3573543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14A20B-8A9E-4DB7-AF08-ED035A091B0F}" type="datetimeFigureOut">
              <a:rPr lang="en-GB" smtClean="0"/>
              <a:t>05/01/2023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3878124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14A20B-8A9E-4DB7-AF08-ED035A091B0F}" type="datetimeFigureOut">
              <a:rPr lang="en-GB" smtClean="0"/>
              <a:t>05/01/2023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415803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14A20B-8A9E-4DB7-AF08-ED035A091B0F}" type="datetimeFigureOut">
              <a:rPr lang="en-GB" smtClean="0"/>
              <a:t>05/01/2023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3669348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14A20B-8A9E-4DB7-AF08-ED035A091B0F}" type="datetimeFigureOut">
              <a:rPr lang="en-GB" smtClean="0"/>
              <a:t>05/01/2023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1063667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14A20B-8A9E-4DB7-AF08-ED035A091B0F}" type="datetimeFigureOut">
              <a:rPr lang="en-GB" smtClean="0"/>
              <a:t>05/01/2023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4029630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14A20B-8A9E-4DB7-AF08-ED035A091B0F}" type="datetimeFigureOut">
              <a:rPr lang="en-GB" smtClean="0"/>
              <a:t>05/01/2023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2973249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14A20B-8A9E-4DB7-AF08-ED035A091B0F}" type="datetimeFigureOut">
              <a:rPr lang="en-GB" smtClean="0"/>
              <a:t>05/01/2023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991165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14A20B-8A9E-4DB7-AF08-ED035A091B0F}" type="datetimeFigureOut">
              <a:rPr lang="en-GB" smtClean="0"/>
              <a:t>05/01/2023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3313702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14A20B-8A9E-4DB7-AF08-ED035A091B0F}" type="datetimeFigureOut">
              <a:rPr lang="en-GB" smtClean="0"/>
              <a:t>05/01/2023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3669324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14A20B-8A9E-4DB7-AF08-ED035A091B0F}" type="datetimeFigureOut">
              <a:rPr lang="en-GB" smtClean="0"/>
              <a:t>05/01/2023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437026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4A20B-8A9E-4DB7-AF08-ED035A091B0F}" type="datetimeFigureOut">
              <a:rPr lang="en-GB" smtClean="0"/>
              <a:t>05/01/2023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77099-FABD-4F39-8EAD-12532533D6D8}" type="slidenum">
              <a:rPr lang="en-GB" smtClean="0"/>
              <a:t>‹#›</a:t>
            </a:fld>
            <a:endParaRPr lang="en-GB"/>
          </a:p>
        </p:txBody>
      </p:sp>
    </p:spTree>
    <p:extLst>
      <p:ext uri="{BB962C8B-B14F-4D97-AF65-F5344CB8AC3E}">
        <p14:creationId xmlns:p14="http://schemas.microsoft.com/office/powerpoint/2010/main" val="2354561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3500" y="104836"/>
            <a:ext cx="3588213" cy="2308324"/>
          </a:xfrm>
          <a:prstGeom prst="rect">
            <a:avLst/>
          </a:prstGeom>
          <a:ln w="19050">
            <a:solidFill>
              <a:srgbClr val="92D050"/>
            </a:solidFill>
          </a:ln>
        </p:spPr>
        <p:txBody>
          <a:bodyPr wrap="square">
            <a:spAutoFit/>
          </a:bodyPr>
          <a:lstStyle/>
          <a:p>
            <a:pPr algn="ctr"/>
            <a:r>
              <a:rPr lang="en-GB" altLang="en-US" sz="1200" b="1" dirty="0">
                <a:solidFill>
                  <a:srgbClr val="000000"/>
                </a:solidFill>
              </a:rPr>
              <a:t>Physical Development</a:t>
            </a:r>
          </a:p>
          <a:p>
            <a:pPr algn="ctr"/>
            <a:r>
              <a:rPr lang="en-GB" altLang="en-US" sz="1200" dirty="0" smtClean="0">
                <a:solidFill>
                  <a:srgbClr val="000000"/>
                </a:solidFill>
              </a:rPr>
              <a:t>We will continue to have our PE session on </a:t>
            </a:r>
            <a:r>
              <a:rPr lang="en-GB" altLang="en-US" sz="1200" b="1" dirty="0" smtClean="0">
                <a:solidFill>
                  <a:srgbClr val="000000"/>
                </a:solidFill>
              </a:rPr>
              <a:t>Mondays</a:t>
            </a:r>
            <a:r>
              <a:rPr lang="en-GB" altLang="en-US" sz="1200" dirty="0" smtClean="0">
                <a:solidFill>
                  <a:srgbClr val="000000"/>
                </a:solidFill>
              </a:rPr>
              <a:t>.  This term we will be looking at balls skills, throwing and catching, dribbling balls and using a bat and ball. </a:t>
            </a:r>
          </a:p>
          <a:p>
            <a:pPr algn="ctr"/>
            <a:r>
              <a:rPr lang="en-GB" altLang="en-US" sz="1200" dirty="0" smtClean="0">
                <a:solidFill>
                  <a:srgbClr val="000000"/>
                </a:solidFill>
              </a:rPr>
              <a:t>The children start each day with a handwriting session.  This is an opportunity to practise forming the letters correctly so that this becomes natural for them. </a:t>
            </a:r>
          </a:p>
          <a:p>
            <a:pPr algn="ctr"/>
            <a:r>
              <a:rPr lang="en-GB" altLang="en-US" sz="1200" dirty="0" smtClean="0">
                <a:solidFill>
                  <a:srgbClr val="000000"/>
                </a:solidFill>
              </a:rPr>
              <a:t>Spending time in Forest School and in the outdoor classroom also gives lots of  opportunities to develop gross motor skills and many inside activities such as building, colouring, painting and cutting all help to develop out fine motor skills.</a:t>
            </a:r>
          </a:p>
        </p:txBody>
      </p:sp>
      <p:sp>
        <p:nvSpPr>
          <p:cNvPr id="4" name="TextBox 3"/>
          <p:cNvSpPr txBox="1"/>
          <p:nvPr/>
        </p:nvSpPr>
        <p:spPr>
          <a:xfrm>
            <a:off x="3530758" y="42118"/>
            <a:ext cx="4540075" cy="1015663"/>
          </a:xfrm>
          <a:prstGeom prst="rect">
            <a:avLst/>
          </a:prstGeom>
          <a:noFill/>
        </p:spPr>
        <p:txBody>
          <a:bodyPr wrap="square" rtlCol="0">
            <a:spAutoFit/>
          </a:bodyPr>
          <a:lstStyle/>
          <a:p>
            <a:pPr algn="ctr"/>
            <a:r>
              <a:rPr lang="en-GB" sz="3200" dirty="0" smtClean="0">
                <a:solidFill>
                  <a:schemeClr val="accent1"/>
                </a:solidFill>
                <a:latin typeface="Comic Sans MS" panose="030F0702030302020204" pitchFamily="66" charset="0"/>
              </a:rPr>
              <a:t>Once upon a time </a:t>
            </a:r>
          </a:p>
          <a:p>
            <a:pPr algn="ctr"/>
            <a:r>
              <a:rPr lang="en-GB" sz="2800" dirty="0" smtClean="0">
                <a:solidFill>
                  <a:schemeClr val="accent1"/>
                </a:solidFill>
                <a:latin typeface="Comic Sans MS" panose="030F0702030302020204" pitchFamily="66" charset="0"/>
              </a:rPr>
              <a:t>Kipling class – term 3 </a:t>
            </a:r>
            <a:endParaRPr lang="en-GB" sz="2800" dirty="0">
              <a:solidFill>
                <a:schemeClr val="accent1"/>
              </a:solidFill>
              <a:latin typeface="Comic Sans MS" panose="030F0702030302020204" pitchFamily="66" charset="0"/>
            </a:endParaRPr>
          </a:p>
        </p:txBody>
      </p:sp>
      <p:sp>
        <p:nvSpPr>
          <p:cNvPr id="8" name="Text Box 2"/>
          <p:cNvSpPr txBox="1">
            <a:spLocks noChangeArrowheads="1"/>
          </p:cNvSpPr>
          <p:nvPr/>
        </p:nvSpPr>
        <p:spPr bwMode="auto">
          <a:xfrm>
            <a:off x="102689" y="2506656"/>
            <a:ext cx="3583391" cy="1555447"/>
          </a:xfrm>
          <a:prstGeom prst="rect">
            <a:avLst/>
          </a:prstGeom>
          <a:noFill/>
          <a:ln w="9525">
            <a:solidFill>
              <a:srgbClr val="00B0F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5583" rIns="90000" bIns="45000"/>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DejaVu Sans" charset="0"/>
                <a:cs typeface="DejaVu Sans"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DejaVu Sans" charset="0"/>
                <a:cs typeface="DejaVu Sans"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DejaVu Sans" charset="0"/>
                <a:cs typeface="DejaVu Sans"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DejaVu Sans" charset="0"/>
                <a:cs typeface="DejaVu Sans"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DejaVu Sans" charset="0"/>
                <a:cs typeface="DejaVu Sans"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DejaVu Sans" charset="0"/>
                <a:cs typeface="DejaVu Sans"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DejaVu Sans" charset="0"/>
                <a:cs typeface="DejaVu Sans"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DejaVu Sans" charset="0"/>
                <a:cs typeface="DejaVu Sans"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DejaVu Sans" charset="0"/>
                <a:cs typeface="DejaVu Sans" charset="0"/>
              </a:defRPr>
            </a:lvl9pPr>
          </a:lstStyle>
          <a:p>
            <a:pPr algn="ctr" eaLnBrk="1"/>
            <a:r>
              <a:rPr lang="en-GB" altLang="en-US" sz="1200" b="1" dirty="0">
                <a:solidFill>
                  <a:srgbClr val="000000"/>
                </a:solidFill>
                <a:latin typeface="+mn-lt"/>
              </a:rPr>
              <a:t>Personal, Social and Emotional </a:t>
            </a:r>
            <a:r>
              <a:rPr lang="en-GB" altLang="en-US" sz="1200" b="1" dirty="0" smtClean="0">
                <a:solidFill>
                  <a:srgbClr val="000000"/>
                </a:solidFill>
                <a:latin typeface="+mn-lt"/>
              </a:rPr>
              <a:t>Development</a:t>
            </a:r>
          </a:p>
          <a:p>
            <a:pPr algn="ctr" eaLnBrk="1"/>
            <a:r>
              <a:rPr lang="en-GB" altLang="en-US" sz="1200" dirty="0" smtClean="0">
                <a:solidFill>
                  <a:srgbClr val="000000"/>
                </a:solidFill>
                <a:latin typeface="+mn-lt"/>
              </a:rPr>
              <a:t>This term we will be looking at Dreams and goals.  We will be thinking about resilience and what  we can do when we encounter a challenge or find something difficult.   We will be encouraging the children to be more independent in their learning and to have a go at an activity without  an adult. We will continue to talk about emotions and how to manage these effectively.   </a:t>
            </a:r>
          </a:p>
        </p:txBody>
      </p:sp>
      <p:sp>
        <p:nvSpPr>
          <p:cNvPr id="9" name="Rectangle 8"/>
          <p:cNvSpPr/>
          <p:nvPr/>
        </p:nvSpPr>
        <p:spPr>
          <a:xfrm>
            <a:off x="3832923" y="3224806"/>
            <a:ext cx="3717629" cy="1754326"/>
          </a:xfrm>
          <a:prstGeom prst="rect">
            <a:avLst/>
          </a:prstGeom>
          <a:ln w="19050">
            <a:solidFill>
              <a:schemeClr val="accent6"/>
            </a:solidFill>
          </a:ln>
        </p:spPr>
        <p:txBody>
          <a:bodyPr wrap="square">
            <a:spAutoFit/>
          </a:bodyPr>
          <a:lstStyle/>
          <a:p>
            <a:pPr algn="ctr"/>
            <a:r>
              <a:rPr lang="en-GB" altLang="en-US" sz="1200" b="1" dirty="0">
                <a:solidFill>
                  <a:srgbClr val="000000"/>
                </a:solidFill>
              </a:rPr>
              <a:t>Communication and </a:t>
            </a:r>
            <a:r>
              <a:rPr lang="en-GB" altLang="en-US" sz="1200" b="1" dirty="0" smtClean="0">
                <a:solidFill>
                  <a:srgbClr val="000000"/>
                </a:solidFill>
              </a:rPr>
              <a:t>Language</a:t>
            </a:r>
          </a:p>
          <a:p>
            <a:pPr algn="ctr"/>
            <a:r>
              <a:rPr lang="en-GB" altLang="en-US" sz="1200" dirty="0" smtClean="0">
                <a:solidFill>
                  <a:srgbClr val="000000"/>
                </a:solidFill>
              </a:rPr>
              <a:t>We will be retelling</a:t>
            </a:r>
            <a:r>
              <a:rPr lang="en-GB" altLang="en-US" sz="1200" b="1" dirty="0" smtClean="0">
                <a:solidFill>
                  <a:srgbClr val="000000"/>
                </a:solidFill>
              </a:rPr>
              <a:t> </a:t>
            </a:r>
            <a:r>
              <a:rPr lang="en-GB" altLang="en-US" sz="1200" dirty="0" smtClean="0">
                <a:solidFill>
                  <a:srgbClr val="000000"/>
                </a:solidFill>
              </a:rPr>
              <a:t>lots of stories this term and changing our voices to make them as exciting as we  can.</a:t>
            </a:r>
          </a:p>
          <a:p>
            <a:pPr algn="ctr"/>
            <a:r>
              <a:rPr lang="en-GB" altLang="en-US" sz="1200" dirty="0" smtClean="0">
                <a:solidFill>
                  <a:srgbClr val="000000"/>
                </a:solidFill>
              </a:rPr>
              <a:t>We will be learning how to give our opinions and that agreeing or disagree with one another is ok. We will be learning phrases that will help us with his.  We will be learning lots of new words during the term, as part of drawing club the children will learn 6/8 new words each time. </a:t>
            </a:r>
          </a:p>
        </p:txBody>
      </p:sp>
      <p:sp>
        <p:nvSpPr>
          <p:cNvPr id="11" name="Rectangle 10"/>
          <p:cNvSpPr/>
          <p:nvPr/>
        </p:nvSpPr>
        <p:spPr>
          <a:xfrm>
            <a:off x="7731765" y="66429"/>
            <a:ext cx="4363420" cy="2885405"/>
          </a:xfrm>
          <a:prstGeom prst="rect">
            <a:avLst/>
          </a:prstGeom>
          <a:ln w="19050">
            <a:solidFill>
              <a:schemeClr val="accent4">
                <a:lumMod val="60000"/>
                <a:lumOff val="40000"/>
              </a:schemeClr>
            </a:solidFill>
          </a:ln>
        </p:spPr>
        <p:txBody>
          <a:bodyPr wrap="square">
            <a:spAutoFit/>
          </a:bodyPr>
          <a:lstStyle/>
          <a:p>
            <a:pPr algn="ctr"/>
            <a:r>
              <a:rPr lang="en-GB" altLang="en-US" sz="1200" b="1" dirty="0" smtClean="0">
                <a:solidFill>
                  <a:srgbClr val="000000"/>
                </a:solidFill>
              </a:rPr>
              <a:t>English </a:t>
            </a:r>
            <a:endParaRPr lang="en-GB" altLang="en-US" sz="1200" b="1" dirty="0">
              <a:solidFill>
                <a:srgbClr val="000000"/>
              </a:solidFill>
            </a:endParaRPr>
          </a:p>
          <a:p>
            <a:pPr algn="ctr"/>
            <a:r>
              <a:rPr lang="en-GB" altLang="en-US" sz="1200" dirty="0" smtClean="0">
                <a:solidFill>
                  <a:srgbClr val="000000"/>
                </a:solidFill>
              </a:rPr>
              <a:t>This term we will be starting ‘drawing club’.  This is an opportunity to develop our imaginations, vocabulary, literacy and maths skills through different stories.   </a:t>
            </a:r>
          </a:p>
          <a:p>
            <a:pPr algn="ctr"/>
            <a:r>
              <a:rPr lang="en-GB" altLang="en-US" sz="1200" dirty="0" smtClean="0">
                <a:solidFill>
                  <a:srgbClr val="000000"/>
                </a:solidFill>
              </a:rPr>
              <a:t>We will continue to learn phonic sounds and keywords and will be using these to read and write words and sentences.  The children will be writing captions and sentences focusing on capital letters, finger spaces and full stops. There will be lots of opportunities to develop these skills during adult directed activities and during discovery time. </a:t>
            </a:r>
          </a:p>
          <a:p>
            <a:pPr algn="ctr"/>
            <a:r>
              <a:rPr lang="en-GB" altLang="en-US" sz="1200" dirty="0" smtClean="0">
                <a:solidFill>
                  <a:srgbClr val="000000"/>
                </a:solidFill>
              </a:rPr>
              <a:t>Our aim is for the children to become fluent readers so we will be continuing to read with the children regularly.   Please support us with this by reading regularly with your child at home</a:t>
            </a:r>
            <a:r>
              <a:rPr lang="en-GB" altLang="en-US" sz="1250" dirty="0">
                <a:solidFill>
                  <a:srgbClr val="000000"/>
                </a:solidFill>
              </a:rPr>
              <a:t> </a:t>
            </a:r>
            <a:r>
              <a:rPr lang="en-GB" altLang="en-US" sz="1250" dirty="0" smtClean="0">
                <a:solidFill>
                  <a:srgbClr val="000000"/>
                </a:solidFill>
              </a:rPr>
              <a:t>and writing in their dairies.  Each read at home is one step closer to a reading certificate. </a:t>
            </a:r>
          </a:p>
        </p:txBody>
      </p:sp>
      <p:sp>
        <p:nvSpPr>
          <p:cNvPr id="13" name="Rectangle 12"/>
          <p:cNvSpPr/>
          <p:nvPr/>
        </p:nvSpPr>
        <p:spPr>
          <a:xfrm>
            <a:off x="3832924" y="5137506"/>
            <a:ext cx="3717629" cy="1384995"/>
          </a:xfrm>
          <a:prstGeom prst="rect">
            <a:avLst/>
          </a:prstGeom>
          <a:ln w="19050">
            <a:solidFill>
              <a:srgbClr val="FF0000"/>
            </a:solidFill>
          </a:ln>
        </p:spPr>
        <p:txBody>
          <a:bodyPr wrap="square">
            <a:spAutoFit/>
          </a:bodyPr>
          <a:lstStyle/>
          <a:p>
            <a:pPr algn="ctr"/>
            <a:r>
              <a:rPr lang="en-GB" altLang="en-US" sz="1200" b="1" dirty="0">
                <a:solidFill>
                  <a:srgbClr val="000000"/>
                </a:solidFill>
              </a:rPr>
              <a:t>Expressive Arts </a:t>
            </a:r>
            <a:r>
              <a:rPr lang="en-GB" altLang="en-US" sz="1200" b="1" dirty="0" smtClean="0">
                <a:solidFill>
                  <a:srgbClr val="000000"/>
                </a:solidFill>
              </a:rPr>
              <a:t>and Design </a:t>
            </a:r>
          </a:p>
          <a:p>
            <a:pPr algn="ctr"/>
            <a:r>
              <a:rPr lang="en-GB" altLang="en-US" sz="1200" dirty="0" smtClean="0">
                <a:solidFill>
                  <a:srgbClr val="000000"/>
                </a:solidFill>
              </a:rPr>
              <a:t>This term we will be exploring the junk modelling box to make many different things.  We will be learning about different techniques to attach things together.  We will be using musical instruments when retelling the stories and giving reasons why we have chosen certain sounds / instruments for the different parts.  </a:t>
            </a:r>
            <a:endParaRPr lang="en-GB" altLang="en-US" sz="1200" dirty="0">
              <a:solidFill>
                <a:srgbClr val="000000"/>
              </a:solidFill>
            </a:endParaRPr>
          </a:p>
        </p:txBody>
      </p:sp>
      <p:sp>
        <p:nvSpPr>
          <p:cNvPr id="14" name="Rectangle 13"/>
          <p:cNvSpPr/>
          <p:nvPr/>
        </p:nvSpPr>
        <p:spPr>
          <a:xfrm>
            <a:off x="7741349" y="3085264"/>
            <a:ext cx="4353836" cy="2492990"/>
          </a:xfrm>
          <a:prstGeom prst="rect">
            <a:avLst/>
          </a:prstGeom>
          <a:ln w="19050">
            <a:solidFill>
              <a:srgbClr val="FF0000"/>
            </a:solidFill>
          </a:ln>
        </p:spPr>
        <p:txBody>
          <a:bodyPr wrap="square">
            <a:spAutoFit/>
          </a:bodyPr>
          <a:lstStyle/>
          <a:p>
            <a:pPr algn="ctr"/>
            <a:r>
              <a:rPr lang="en-GB" altLang="en-US" sz="1200" b="1" dirty="0">
                <a:solidFill>
                  <a:srgbClr val="000000"/>
                </a:solidFill>
              </a:rPr>
              <a:t>Understanding the </a:t>
            </a:r>
            <a:r>
              <a:rPr lang="en-GB" altLang="en-US" sz="1200" b="1" dirty="0" smtClean="0">
                <a:solidFill>
                  <a:srgbClr val="000000"/>
                </a:solidFill>
              </a:rPr>
              <a:t>World</a:t>
            </a:r>
            <a:endParaRPr lang="en-GB" altLang="en-US" sz="1200" b="1" dirty="0">
              <a:solidFill>
                <a:srgbClr val="000000"/>
              </a:solidFill>
            </a:endParaRPr>
          </a:p>
          <a:p>
            <a:pPr algn="ctr"/>
            <a:r>
              <a:rPr lang="en-GB" altLang="en-US" sz="1200" dirty="0" smtClean="0">
                <a:solidFill>
                  <a:srgbClr val="000000"/>
                </a:solidFill>
              </a:rPr>
              <a:t>We will be completing simple science experiments and making observations.   We will be investigating different materials and  their properties.  We will be using this information to make a boat to help the gingerbread man across the river. </a:t>
            </a:r>
          </a:p>
          <a:p>
            <a:pPr algn="ctr"/>
            <a:r>
              <a:rPr lang="en-GB" altLang="en-US" sz="1200" dirty="0" smtClean="0">
                <a:solidFill>
                  <a:srgbClr val="000000"/>
                </a:solidFill>
              </a:rPr>
              <a:t>We will be cooking some gingerbread men this term.   During these sessions we will be looking at the changes that happen when we mix ingredients and what happens when they are cooked. </a:t>
            </a:r>
          </a:p>
          <a:p>
            <a:pPr algn="ctr"/>
            <a:r>
              <a:rPr lang="en-GB" altLang="en-US" sz="1200" dirty="0" smtClean="0">
                <a:solidFill>
                  <a:srgbClr val="000000"/>
                </a:solidFill>
              </a:rPr>
              <a:t>We will continue to go to Forest school on </a:t>
            </a:r>
            <a:r>
              <a:rPr lang="en-GB" altLang="en-US" sz="1200" b="1" dirty="0" smtClean="0">
                <a:solidFill>
                  <a:srgbClr val="000000"/>
                </a:solidFill>
              </a:rPr>
              <a:t>Fridays</a:t>
            </a:r>
            <a:r>
              <a:rPr lang="en-GB" altLang="en-US" sz="1200" dirty="0" smtClean="0">
                <a:solidFill>
                  <a:srgbClr val="000000"/>
                </a:solidFill>
              </a:rPr>
              <a:t>.  We will be finding out more about the forest. Looking carefully at nature and making sure we are looking after the environment. </a:t>
            </a:r>
          </a:p>
          <a:p>
            <a:pPr algn="ctr"/>
            <a:r>
              <a:rPr lang="en-GB" altLang="en-US" sz="1200" dirty="0" smtClean="0">
                <a:solidFill>
                  <a:srgbClr val="000000"/>
                </a:solidFill>
              </a:rPr>
              <a:t>In our history sessions we will be thinking about the ‘Granny’ in the story and how things have changed since she was a child.  </a:t>
            </a:r>
          </a:p>
        </p:txBody>
      </p:sp>
      <p:sp>
        <p:nvSpPr>
          <p:cNvPr id="3" name="AutoShape 2" descr="Image result for Supertato Activities"/>
          <p:cNvSpPr>
            <a:spLocks noChangeAspect="1" noChangeArrowheads="1"/>
          </p:cNvSpPr>
          <p:nvPr/>
        </p:nvSpPr>
        <p:spPr bwMode="auto">
          <a:xfrm>
            <a:off x="63500" y="-136525"/>
            <a:ext cx="2695575" cy="2028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 name="AutoShape 8" descr="Image result for fireworrk clipart"/>
          <p:cNvSpPr>
            <a:spLocks noChangeAspect="1" noChangeArrowheads="1"/>
          </p:cNvSpPr>
          <p:nvPr/>
        </p:nvSpPr>
        <p:spPr bwMode="auto">
          <a:xfrm>
            <a:off x="63500" y="-136525"/>
            <a:ext cx="1952625" cy="1790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2" name="AutoShape 10" descr="Image result for fireworrk clipart"/>
          <p:cNvSpPr>
            <a:spLocks noChangeAspect="1" noChangeArrowheads="1"/>
          </p:cNvSpPr>
          <p:nvPr/>
        </p:nvSpPr>
        <p:spPr bwMode="auto">
          <a:xfrm>
            <a:off x="215900" y="15875"/>
            <a:ext cx="1952625" cy="1790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3" name="AutoShape 12" descr="Image result for fireworrk clipart"/>
          <p:cNvSpPr>
            <a:spLocks noChangeAspect="1" noChangeArrowheads="1"/>
          </p:cNvSpPr>
          <p:nvPr/>
        </p:nvSpPr>
        <p:spPr bwMode="auto">
          <a:xfrm>
            <a:off x="368300" y="168275"/>
            <a:ext cx="1952625" cy="1790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2" descr="Scissors | Arts &amp; Crafts | Products | YP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Rectangle 29"/>
          <p:cNvSpPr/>
          <p:nvPr/>
        </p:nvSpPr>
        <p:spPr>
          <a:xfrm>
            <a:off x="102689" y="4179685"/>
            <a:ext cx="3554911" cy="2554545"/>
          </a:xfrm>
          <a:prstGeom prst="rect">
            <a:avLst/>
          </a:prstGeom>
          <a:ln w="19050">
            <a:solidFill>
              <a:srgbClr val="FFC000"/>
            </a:solidFill>
          </a:ln>
        </p:spPr>
        <p:txBody>
          <a:bodyPr wrap="square">
            <a:spAutoFit/>
          </a:bodyPr>
          <a:lstStyle/>
          <a:p>
            <a:pPr algn="ctr"/>
            <a:r>
              <a:rPr lang="en-GB" altLang="en-US" sz="1200" b="1" dirty="0" smtClean="0">
                <a:solidFill>
                  <a:srgbClr val="000000"/>
                </a:solidFill>
              </a:rPr>
              <a:t>Maths</a:t>
            </a:r>
            <a:endParaRPr lang="en-GB" altLang="en-US" sz="1200" b="1" dirty="0">
              <a:solidFill>
                <a:srgbClr val="000000"/>
              </a:solidFill>
            </a:endParaRPr>
          </a:p>
          <a:p>
            <a:pPr algn="ctr"/>
            <a:r>
              <a:rPr lang="en-GB" altLang="en-US" sz="1200" dirty="0" smtClean="0">
                <a:solidFill>
                  <a:srgbClr val="000000"/>
                </a:solidFill>
              </a:rPr>
              <a:t>This term in maths we will be looking at</a:t>
            </a:r>
          </a:p>
          <a:p>
            <a:pPr algn="ctr"/>
            <a:r>
              <a:rPr lang="en-GB" altLang="en-US" sz="1200" b="1" dirty="0" smtClean="0">
                <a:solidFill>
                  <a:srgbClr val="000000"/>
                </a:solidFill>
              </a:rPr>
              <a:t>Alive in 5 </a:t>
            </a:r>
          </a:p>
          <a:p>
            <a:pPr algn="ctr"/>
            <a:r>
              <a:rPr lang="en-GB" altLang="en-US" sz="1200" dirty="0" smtClean="0">
                <a:solidFill>
                  <a:srgbClr val="000000"/>
                </a:solidFill>
              </a:rPr>
              <a:t> Introducing zero; Comparing numbers to 5 </a:t>
            </a:r>
          </a:p>
          <a:p>
            <a:pPr algn="ctr"/>
            <a:r>
              <a:rPr lang="en-GB" altLang="en-US" sz="1200" dirty="0" smtClean="0">
                <a:solidFill>
                  <a:srgbClr val="000000"/>
                </a:solidFill>
              </a:rPr>
              <a:t>Composition of 4 and 5 ; Comparing mass and capacity</a:t>
            </a:r>
          </a:p>
          <a:p>
            <a:pPr algn="ctr"/>
            <a:r>
              <a:rPr lang="en-GB" altLang="en-US" sz="1200" dirty="0" smtClean="0">
                <a:solidFill>
                  <a:srgbClr val="000000"/>
                </a:solidFill>
              </a:rPr>
              <a:t> </a:t>
            </a:r>
          </a:p>
          <a:p>
            <a:pPr algn="ctr"/>
            <a:r>
              <a:rPr lang="en-GB" altLang="en-US" sz="1200" dirty="0" smtClean="0">
                <a:solidFill>
                  <a:srgbClr val="000000"/>
                </a:solidFill>
              </a:rPr>
              <a:t>We will continue to look at the number system, ensuring we are counting accurately and understand where they come in the number system.  We well be challenging the children to develop their maths skills during discovery time.  For example adding up their score during a aiming game.  </a:t>
            </a:r>
            <a:r>
              <a:rPr lang="en-GB" altLang="en-US" sz="1200" b="1" dirty="0" smtClean="0">
                <a:solidFill>
                  <a:srgbClr val="000000"/>
                </a:solidFill>
              </a:rPr>
              <a:t> </a:t>
            </a:r>
            <a:endParaRPr lang="en-GB" altLang="en-US" sz="1200" dirty="0">
              <a:solidFill>
                <a:srgbClr val="000000"/>
              </a:solidFill>
            </a:endParaRPr>
          </a:p>
        </p:txBody>
      </p:sp>
      <p:sp>
        <p:nvSpPr>
          <p:cNvPr id="17" name="TextBox 16"/>
          <p:cNvSpPr txBox="1"/>
          <p:nvPr/>
        </p:nvSpPr>
        <p:spPr>
          <a:xfrm>
            <a:off x="3719851" y="1155033"/>
            <a:ext cx="3943776" cy="1077218"/>
          </a:xfrm>
          <a:prstGeom prst="rect">
            <a:avLst/>
          </a:prstGeom>
          <a:noFill/>
        </p:spPr>
        <p:txBody>
          <a:bodyPr wrap="square" rtlCol="0">
            <a:spAutoFit/>
          </a:bodyPr>
          <a:lstStyle/>
          <a:p>
            <a:pPr algn="ctr"/>
            <a:r>
              <a:rPr lang="en-GB" sz="1600" dirty="0" smtClean="0"/>
              <a:t>This term we will be sharing lots of different traditional tales, for examples Goldilocks and the Three bears, The Three Billy Goats Gruff and The Gingerbread Man.  </a:t>
            </a:r>
            <a:endParaRPr lang="en-GB" sz="1600" dirty="0"/>
          </a:p>
        </p:txBody>
      </p:sp>
      <p:pic>
        <p:nvPicPr>
          <p:cNvPr id="1028" name="Picture 4"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891" y="2186498"/>
            <a:ext cx="1170906" cy="95721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Image result for Three billy goats gruff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4926" y="2294084"/>
            <a:ext cx="902887" cy="86944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gingerbread man  Clip 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5643" y="2163748"/>
            <a:ext cx="732699" cy="92870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114977" y="5996453"/>
            <a:ext cx="1944117" cy="737777"/>
          </a:xfrm>
          <a:prstGeom prst="rect">
            <a:avLst/>
          </a:prstGeom>
        </p:spPr>
      </p:pic>
      <p:sp>
        <p:nvSpPr>
          <p:cNvPr id="12" name="TextBox 11"/>
          <p:cNvSpPr txBox="1"/>
          <p:nvPr/>
        </p:nvSpPr>
        <p:spPr>
          <a:xfrm>
            <a:off x="7725877" y="5718567"/>
            <a:ext cx="2865691" cy="1015663"/>
          </a:xfrm>
          <a:prstGeom prst="rect">
            <a:avLst/>
          </a:prstGeom>
          <a:noFill/>
        </p:spPr>
        <p:txBody>
          <a:bodyPr wrap="square" rtlCol="0">
            <a:spAutoFit/>
          </a:bodyPr>
          <a:lstStyle/>
          <a:p>
            <a:r>
              <a:rPr lang="en-GB" sz="1200" dirty="0" smtClean="0"/>
              <a:t>Please remember to add hours to your child’s children’s university passport / account – our weekly forest school sessions and reading at home count towards this.  </a:t>
            </a:r>
            <a:endParaRPr lang="en-GB" sz="1200" dirty="0"/>
          </a:p>
        </p:txBody>
      </p:sp>
    </p:spTree>
    <p:extLst>
      <p:ext uri="{BB962C8B-B14F-4D97-AF65-F5344CB8AC3E}">
        <p14:creationId xmlns:p14="http://schemas.microsoft.com/office/powerpoint/2010/main" val="2161141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5882</TotalTime>
  <Words>757</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Comic Sans MS</vt:lpstr>
      <vt:lpstr>DejaVu Sans</vt:lpstr>
      <vt:lpstr>Times New Roman</vt:lpstr>
      <vt:lpstr>Office Theme</vt:lpstr>
      <vt:lpstr>PowerPoint Presentation</vt:lpstr>
    </vt:vector>
  </TitlesOfParts>
  <Company>Integra Schools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Roche</dc:creator>
  <cp:lastModifiedBy>Heather Roche</cp:lastModifiedBy>
  <cp:revision>40</cp:revision>
  <dcterms:created xsi:type="dcterms:W3CDTF">2019-11-06T19:38:25Z</dcterms:created>
  <dcterms:modified xsi:type="dcterms:W3CDTF">2023-01-05T08:09:33Z</dcterms:modified>
</cp:coreProperties>
</file>