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15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4D454C-58EE-4F18-8182-9CF084726398}" type="datetimeFigureOut">
              <a:rPr lang="en-GB" smtClean="0"/>
              <a:t>23/02/2023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DDBE0-F838-4B78-B582-CB671C5B7D11}" type="slidenum">
              <a:rPr lang="en-GB" smtClean="0"/>
              <a:t>‹#›</a:t>
            </a:fld>
            <a:endParaRPr lang="en-GB"/>
          </a:p>
        </p:txBody>
      </p:sp>
    </p:spTree>
    <p:extLst>
      <p:ext uri="{BB962C8B-B14F-4D97-AF65-F5344CB8AC3E}">
        <p14:creationId xmlns:p14="http://schemas.microsoft.com/office/powerpoint/2010/main" val="2507061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14A20B-8A9E-4DB7-AF08-ED035A091B0F}"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357354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14A20B-8A9E-4DB7-AF08-ED035A091B0F}"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387812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14A20B-8A9E-4DB7-AF08-ED035A091B0F}"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415803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14A20B-8A9E-4DB7-AF08-ED035A091B0F}"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366934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14A20B-8A9E-4DB7-AF08-ED035A091B0F}"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1063667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14A20B-8A9E-4DB7-AF08-ED035A091B0F}" type="datetimeFigureOut">
              <a:rPr lang="en-GB" smtClean="0"/>
              <a:t>23/02/2023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4029630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14A20B-8A9E-4DB7-AF08-ED035A091B0F}" type="datetimeFigureOut">
              <a:rPr lang="en-GB" smtClean="0"/>
              <a:t>23/02/2023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297324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14A20B-8A9E-4DB7-AF08-ED035A091B0F}" type="datetimeFigureOut">
              <a:rPr lang="en-GB" smtClean="0"/>
              <a:t>23/02/2023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99116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4A20B-8A9E-4DB7-AF08-ED035A091B0F}" type="datetimeFigureOut">
              <a:rPr lang="en-GB" smtClean="0"/>
              <a:t>23/02/2023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3313702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14A20B-8A9E-4DB7-AF08-ED035A091B0F}" type="datetimeFigureOut">
              <a:rPr lang="en-GB" smtClean="0"/>
              <a:t>23/02/2023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3669324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14A20B-8A9E-4DB7-AF08-ED035A091B0F}" type="datetimeFigureOut">
              <a:rPr lang="en-GB" smtClean="0"/>
              <a:t>23/02/2023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077099-FABD-4F39-8EAD-12532533D6D8}" type="slidenum">
              <a:rPr lang="en-GB" smtClean="0"/>
              <a:t>‹#›</a:t>
            </a:fld>
            <a:endParaRPr lang="en-GB"/>
          </a:p>
        </p:txBody>
      </p:sp>
    </p:spTree>
    <p:extLst>
      <p:ext uri="{BB962C8B-B14F-4D97-AF65-F5344CB8AC3E}">
        <p14:creationId xmlns:p14="http://schemas.microsoft.com/office/powerpoint/2010/main" val="43702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4A20B-8A9E-4DB7-AF08-ED035A091B0F}" type="datetimeFigureOut">
              <a:rPr lang="en-GB" smtClean="0"/>
              <a:t>23/02/2023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77099-FABD-4F39-8EAD-12532533D6D8}" type="slidenum">
              <a:rPr lang="en-GB" smtClean="0"/>
              <a:t>‹#›</a:t>
            </a:fld>
            <a:endParaRPr lang="en-GB"/>
          </a:p>
        </p:txBody>
      </p:sp>
    </p:spTree>
    <p:extLst>
      <p:ext uri="{BB962C8B-B14F-4D97-AF65-F5344CB8AC3E}">
        <p14:creationId xmlns:p14="http://schemas.microsoft.com/office/powerpoint/2010/main" val="2354561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998374" y="140803"/>
            <a:ext cx="3796287" cy="2308324"/>
          </a:xfrm>
          <a:prstGeom prst="rect">
            <a:avLst/>
          </a:prstGeom>
          <a:ln w="19050">
            <a:solidFill>
              <a:srgbClr val="92D050"/>
            </a:solidFill>
          </a:ln>
        </p:spPr>
        <p:txBody>
          <a:bodyPr wrap="square">
            <a:spAutoFit/>
          </a:bodyPr>
          <a:lstStyle/>
          <a:p>
            <a:pPr algn="ctr"/>
            <a:r>
              <a:rPr lang="en-GB" altLang="en-US" sz="1400" b="1" dirty="0">
                <a:solidFill>
                  <a:srgbClr val="000000"/>
                </a:solidFill>
              </a:rPr>
              <a:t>Physical Development</a:t>
            </a:r>
          </a:p>
          <a:p>
            <a:pPr algn="ctr"/>
            <a:r>
              <a:rPr lang="en-GB" altLang="en-US" sz="1300" dirty="0" smtClean="0">
                <a:solidFill>
                  <a:srgbClr val="000000"/>
                </a:solidFill>
              </a:rPr>
              <a:t>We will continue to have our PE session on </a:t>
            </a:r>
            <a:r>
              <a:rPr lang="en-GB" altLang="en-US" sz="1300" b="1" dirty="0" smtClean="0">
                <a:solidFill>
                  <a:srgbClr val="000000"/>
                </a:solidFill>
              </a:rPr>
              <a:t>Mondays</a:t>
            </a:r>
            <a:r>
              <a:rPr lang="en-GB" altLang="en-US" sz="1300" dirty="0" smtClean="0">
                <a:solidFill>
                  <a:srgbClr val="000000"/>
                </a:solidFill>
              </a:rPr>
              <a:t>.  This term we will be working with the sport coaches and will  be focusing on gymnastics.</a:t>
            </a:r>
          </a:p>
          <a:p>
            <a:pPr algn="ctr"/>
            <a:r>
              <a:rPr lang="en-GB" altLang="en-US" sz="1300" dirty="0" smtClean="0">
                <a:solidFill>
                  <a:srgbClr val="000000"/>
                </a:solidFill>
              </a:rPr>
              <a:t>In handwriting this term we will be looking at positioning our letters correctly.  </a:t>
            </a:r>
            <a:r>
              <a:rPr lang="en-GB" altLang="en-US" sz="1300" dirty="0">
                <a:solidFill>
                  <a:srgbClr val="000000"/>
                </a:solidFill>
              </a:rPr>
              <a:t>M</a:t>
            </a:r>
            <a:r>
              <a:rPr lang="en-GB" altLang="en-US" sz="1300" dirty="0" smtClean="0">
                <a:solidFill>
                  <a:srgbClr val="000000"/>
                </a:solidFill>
              </a:rPr>
              <a:t>aking sure the letters sit on the line and that tall letters (ascenders) are tall and that the tail letters (descenders) go below the line.  </a:t>
            </a:r>
          </a:p>
          <a:p>
            <a:pPr algn="ctr"/>
            <a:r>
              <a:rPr lang="en-GB" altLang="en-US" sz="1300" dirty="0" smtClean="0">
                <a:solidFill>
                  <a:srgbClr val="000000"/>
                </a:solidFill>
              </a:rPr>
              <a:t>We will be learning to use a knife safely as we cut up the vegetables for our vegetable soup.  </a:t>
            </a:r>
          </a:p>
        </p:txBody>
      </p:sp>
      <p:sp>
        <p:nvSpPr>
          <p:cNvPr id="4" name="TextBox 3"/>
          <p:cNvSpPr txBox="1"/>
          <p:nvPr/>
        </p:nvSpPr>
        <p:spPr>
          <a:xfrm>
            <a:off x="63500" y="190134"/>
            <a:ext cx="3698603" cy="1015663"/>
          </a:xfrm>
          <a:prstGeom prst="rect">
            <a:avLst/>
          </a:prstGeom>
          <a:noFill/>
        </p:spPr>
        <p:txBody>
          <a:bodyPr wrap="square" rtlCol="0">
            <a:spAutoFit/>
          </a:bodyPr>
          <a:lstStyle/>
          <a:p>
            <a:pPr algn="ctr"/>
            <a:r>
              <a:rPr lang="en-GB" sz="3200" dirty="0" smtClean="0">
                <a:solidFill>
                  <a:schemeClr val="accent1"/>
                </a:solidFill>
                <a:latin typeface="Comic Sans MS" panose="030F0702030302020204" pitchFamily="66" charset="0"/>
              </a:rPr>
              <a:t>Lets grow</a:t>
            </a:r>
          </a:p>
          <a:p>
            <a:pPr algn="ctr"/>
            <a:r>
              <a:rPr lang="en-GB" sz="2800" dirty="0" smtClean="0">
                <a:solidFill>
                  <a:schemeClr val="accent1"/>
                </a:solidFill>
                <a:latin typeface="Comic Sans MS" panose="030F0702030302020204" pitchFamily="66" charset="0"/>
              </a:rPr>
              <a:t>Kipling class – term 4 </a:t>
            </a:r>
            <a:endParaRPr lang="en-GB" sz="2800" dirty="0">
              <a:solidFill>
                <a:schemeClr val="accent1"/>
              </a:solidFill>
              <a:latin typeface="Comic Sans MS" panose="030F0702030302020204" pitchFamily="66" charset="0"/>
            </a:endParaRPr>
          </a:p>
        </p:txBody>
      </p:sp>
      <p:sp>
        <p:nvSpPr>
          <p:cNvPr id="8" name="Text Box 2"/>
          <p:cNvSpPr txBox="1">
            <a:spLocks noChangeArrowheads="1"/>
          </p:cNvSpPr>
          <p:nvPr/>
        </p:nvSpPr>
        <p:spPr bwMode="auto">
          <a:xfrm>
            <a:off x="7967951" y="4719700"/>
            <a:ext cx="4102128" cy="1974928"/>
          </a:xfrm>
          <a:prstGeom prst="rect">
            <a:avLst/>
          </a:prstGeom>
          <a:noFill/>
          <a:ln w="9525">
            <a:solidFill>
              <a:srgbClr val="00B0F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5583" rIns="90000" bIns="45000"/>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DejaVu Sans" charset="0"/>
                <a:cs typeface="DejaVu Sans" charset="0"/>
              </a:defRPr>
            </a:lvl9pPr>
          </a:lstStyle>
          <a:p>
            <a:pPr algn="ctr" eaLnBrk="1"/>
            <a:r>
              <a:rPr lang="en-GB" altLang="en-US" sz="1300" b="1" dirty="0">
                <a:solidFill>
                  <a:srgbClr val="000000"/>
                </a:solidFill>
                <a:latin typeface="+mn-lt"/>
              </a:rPr>
              <a:t>Personal, Social and Emotional </a:t>
            </a:r>
            <a:r>
              <a:rPr lang="en-GB" altLang="en-US" sz="1300" b="1" dirty="0" smtClean="0">
                <a:solidFill>
                  <a:srgbClr val="000000"/>
                </a:solidFill>
                <a:latin typeface="+mn-lt"/>
              </a:rPr>
              <a:t>Development</a:t>
            </a:r>
          </a:p>
          <a:p>
            <a:pPr algn="ctr" eaLnBrk="1"/>
            <a:r>
              <a:rPr lang="en-GB" altLang="en-US" sz="1300" dirty="0" smtClean="0">
                <a:solidFill>
                  <a:srgbClr val="000000"/>
                </a:solidFill>
                <a:latin typeface="+mn-lt"/>
              </a:rPr>
              <a:t>The focus for our PSE this term is Healthy Me. </a:t>
            </a:r>
          </a:p>
          <a:p>
            <a:pPr algn="ctr" eaLnBrk="1"/>
            <a:r>
              <a:rPr lang="en-GB" altLang="en-US" sz="1300" dirty="0" smtClean="0">
                <a:solidFill>
                  <a:srgbClr val="000000"/>
                </a:solidFill>
                <a:latin typeface="+mn-lt"/>
              </a:rPr>
              <a:t>We will be looking at things that help to keep us healthy, including, the importance of exercise, eating a balanced diet, keeping cleaning, getting lots of sleep.  We will also be talking about how to stay safe when we are out and about. </a:t>
            </a:r>
          </a:p>
          <a:p>
            <a:pPr algn="ctr" eaLnBrk="1"/>
            <a:r>
              <a:rPr lang="en-GB" altLang="en-US" sz="1300" dirty="0" smtClean="0">
                <a:solidFill>
                  <a:srgbClr val="000000"/>
                </a:solidFill>
                <a:latin typeface="+mn-lt"/>
              </a:rPr>
              <a:t>We continue to talk to the children about the importance of resilience and facing challenges with a positive attitude. </a:t>
            </a:r>
          </a:p>
        </p:txBody>
      </p:sp>
      <p:sp>
        <p:nvSpPr>
          <p:cNvPr id="9" name="Rectangle 8"/>
          <p:cNvSpPr/>
          <p:nvPr/>
        </p:nvSpPr>
        <p:spPr>
          <a:xfrm>
            <a:off x="7924151" y="140803"/>
            <a:ext cx="4145928" cy="1692771"/>
          </a:xfrm>
          <a:prstGeom prst="rect">
            <a:avLst/>
          </a:prstGeom>
          <a:ln w="19050">
            <a:solidFill>
              <a:schemeClr val="accent6"/>
            </a:solidFill>
          </a:ln>
        </p:spPr>
        <p:txBody>
          <a:bodyPr wrap="square">
            <a:spAutoFit/>
          </a:bodyPr>
          <a:lstStyle/>
          <a:p>
            <a:pPr algn="ctr"/>
            <a:r>
              <a:rPr lang="en-GB" altLang="en-US" sz="1300" b="1" dirty="0">
                <a:solidFill>
                  <a:srgbClr val="000000"/>
                </a:solidFill>
              </a:rPr>
              <a:t>Communication and </a:t>
            </a:r>
            <a:r>
              <a:rPr lang="en-GB" altLang="en-US" sz="1300" b="1" dirty="0" smtClean="0">
                <a:solidFill>
                  <a:srgbClr val="000000"/>
                </a:solidFill>
              </a:rPr>
              <a:t>Language</a:t>
            </a:r>
          </a:p>
          <a:p>
            <a:pPr algn="ctr"/>
            <a:r>
              <a:rPr lang="en-GB" altLang="en-US" sz="1300" dirty="0" smtClean="0">
                <a:solidFill>
                  <a:srgbClr val="000000"/>
                </a:solidFill>
              </a:rPr>
              <a:t>We will be learning lots of new words this term.  We will learn to name different parts of the animals (hoof, udder, mane etc.) as well as other words relating to the farm.  We will be learning how to have a discussion and how to build on other people’s ideas.  We continue to ensure that we are speaking in full sentences and that we are speaking clearly so that others can hear us.    </a:t>
            </a:r>
          </a:p>
        </p:txBody>
      </p:sp>
      <p:sp>
        <p:nvSpPr>
          <p:cNvPr id="11" name="Rectangle 10"/>
          <p:cNvSpPr/>
          <p:nvPr/>
        </p:nvSpPr>
        <p:spPr>
          <a:xfrm>
            <a:off x="215900" y="3158651"/>
            <a:ext cx="3567973" cy="3508653"/>
          </a:xfrm>
          <a:prstGeom prst="rect">
            <a:avLst/>
          </a:prstGeom>
          <a:ln w="19050">
            <a:solidFill>
              <a:schemeClr val="accent4">
                <a:lumMod val="60000"/>
                <a:lumOff val="40000"/>
              </a:schemeClr>
            </a:solidFill>
          </a:ln>
        </p:spPr>
        <p:txBody>
          <a:bodyPr wrap="square">
            <a:spAutoFit/>
          </a:bodyPr>
          <a:lstStyle/>
          <a:p>
            <a:pPr algn="ctr"/>
            <a:r>
              <a:rPr lang="en-GB" altLang="en-US" sz="1400" b="1" dirty="0" smtClean="0">
                <a:solidFill>
                  <a:srgbClr val="000000"/>
                </a:solidFill>
              </a:rPr>
              <a:t>English </a:t>
            </a:r>
            <a:endParaRPr lang="en-GB" altLang="en-US" sz="1400" b="1" dirty="0">
              <a:solidFill>
                <a:srgbClr val="000000"/>
              </a:solidFill>
            </a:endParaRPr>
          </a:p>
          <a:p>
            <a:pPr algn="ctr"/>
            <a:r>
              <a:rPr lang="en-GB" altLang="en-US" sz="1300" dirty="0" smtClean="0">
                <a:solidFill>
                  <a:srgbClr val="000000"/>
                </a:solidFill>
              </a:rPr>
              <a:t>This term we will be looking at non fiction texts.  We will be writing facts about animals, writing a recount of our school trip and instruction on how to plant a sunflower.  In all of our writing sessions we will be using our phonic knowledge.  We will also be focusing on leaving spaces between the words and starting a sentence with a capital letter and ending with a full stop.</a:t>
            </a:r>
          </a:p>
          <a:p>
            <a:pPr algn="ctr"/>
            <a:r>
              <a:rPr lang="en-GB" altLang="en-US" sz="1300" dirty="0" smtClean="0">
                <a:solidFill>
                  <a:srgbClr val="000000"/>
                </a:solidFill>
              </a:rPr>
              <a:t>We continue to have daily phonic sessions where the children learn and use their letter sounds to read and write words and sentences. </a:t>
            </a:r>
            <a:endParaRPr lang="en-GB" altLang="en-US" sz="1300" dirty="0">
              <a:solidFill>
                <a:srgbClr val="000000"/>
              </a:solidFill>
            </a:endParaRPr>
          </a:p>
          <a:p>
            <a:pPr algn="ctr"/>
            <a:r>
              <a:rPr lang="en-GB" altLang="en-US" sz="1300" dirty="0" smtClean="0">
                <a:solidFill>
                  <a:srgbClr val="000000"/>
                </a:solidFill>
              </a:rPr>
              <a:t>We love stories in Kipling class. The stories we share in class will be focused around animals, spring and growing. </a:t>
            </a:r>
          </a:p>
          <a:p>
            <a:pPr algn="ctr"/>
            <a:r>
              <a:rPr lang="en-GB" altLang="en-US" sz="1300" b="1" dirty="0" smtClean="0">
                <a:solidFill>
                  <a:srgbClr val="000000"/>
                </a:solidFill>
              </a:rPr>
              <a:t>Just a reminder reading daily with your child at home makes such a difference. </a:t>
            </a:r>
          </a:p>
        </p:txBody>
      </p:sp>
      <p:sp>
        <p:nvSpPr>
          <p:cNvPr id="13" name="Rectangle 12"/>
          <p:cNvSpPr/>
          <p:nvPr/>
        </p:nvSpPr>
        <p:spPr>
          <a:xfrm>
            <a:off x="3891593" y="5185745"/>
            <a:ext cx="3903068" cy="1292662"/>
          </a:xfrm>
          <a:prstGeom prst="rect">
            <a:avLst/>
          </a:prstGeom>
          <a:ln w="19050">
            <a:solidFill>
              <a:srgbClr val="FF0000"/>
            </a:solidFill>
          </a:ln>
        </p:spPr>
        <p:txBody>
          <a:bodyPr wrap="square">
            <a:spAutoFit/>
          </a:bodyPr>
          <a:lstStyle/>
          <a:p>
            <a:pPr algn="ctr"/>
            <a:r>
              <a:rPr lang="en-GB" altLang="en-US" sz="1300" b="1" dirty="0">
                <a:solidFill>
                  <a:srgbClr val="000000"/>
                </a:solidFill>
              </a:rPr>
              <a:t>Expressive Arts </a:t>
            </a:r>
            <a:r>
              <a:rPr lang="en-GB" altLang="en-US" sz="1300" b="1" dirty="0" smtClean="0">
                <a:solidFill>
                  <a:srgbClr val="000000"/>
                </a:solidFill>
              </a:rPr>
              <a:t>and Design </a:t>
            </a:r>
          </a:p>
          <a:p>
            <a:pPr algn="ctr"/>
            <a:r>
              <a:rPr lang="en-GB" altLang="en-US" sz="1300" dirty="0" smtClean="0">
                <a:solidFill>
                  <a:srgbClr val="000000"/>
                </a:solidFill>
              </a:rPr>
              <a:t>This term we will be looking at the artist Van Gogh and his painting sunflower.  We will be exploring different mediums to recreate our own artwork. </a:t>
            </a:r>
          </a:p>
          <a:p>
            <a:pPr algn="ctr"/>
            <a:r>
              <a:rPr lang="en-GB" altLang="en-US" sz="1300" dirty="0" smtClean="0">
                <a:solidFill>
                  <a:srgbClr val="000000"/>
                </a:solidFill>
              </a:rPr>
              <a:t>We will be learning some spring songs that hopefully we will be able to preform for you. </a:t>
            </a:r>
            <a:endParaRPr lang="en-GB" altLang="en-US" sz="1200" dirty="0">
              <a:solidFill>
                <a:srgbClr val="000000"/>
              </a:solidFill>
            </a:endParaRPr>
          </a:p>
        </p:txBody>
      </p:sp>
      <p:sp>
        <p:nvSpPr>
          <p:cNvPr id="14" name="Rectangle 13"/>
          <p:cNvSpPr/>
          <p:nvPr/>
        </p:nvSpPr>
        <p:spPr>
          <a:xfrm>
            <a:off x="7967951" y="1930008"/>
            <a:ext cx="4102128" cy="2693045"/>
          </a:xfrm>
          <a:prstGeom prst="rect">
            <a:avLst/>
          </a:prstGeom>
          <a:ln w="19050">
            <a:solidFill>
              <a:srgbClr val="FF0000"/>
            </a:solidFill>
          </a:ln>
        </p:spPr>
        <p:txBody>
          <a:bodyPr wrap="square">
            <a:spAutoFit/>
          </a:bodyPr>
          <a:lstStyle/>
          <a:p>
            <a:pPr algn="ctr"/>
            <a:r>
              <a:rPr lang="en-GB" altLang="en-US" sz="1300" b="1" dirty="0">
                <a:solidFill>
                  <a:srgbClr val="000000"/>
                </a:solidFill>
              </a:rPr>
              <a:t>Understanding the </a:t>
            </a:r>
            <a:r>
              <a:rPr lang="en-GB" altLang="en-US" sz="1300" b="1" dirty="0" smtClean="0">
                <a:solidFill>
                  <a:srgbClr val="000000"/>
                </a:solidFill>
              </a:rPr>
              <a:t>World</a:t>
            </a:r>
          </a:p>
          <a:p>
            <a:pPr algn="ctr"/>
            <a:r>
              <a:rPr lang="en-GB" altLang="en-US" sz="1300" dirty="0" smtClean="0">
                <a:solidFill>
                  <a:srgbClr val="000000"/>
                </a:solidFill>
              </a:rPr>
              <a:t>As the season changes we will be looking for signs of Spring.  We will be learning to name parts of the flower and will be thinking about what a seed needs to help it grow.  We will be planting sunflower seeds and having a competition to see whose grows the tallest! </a:t>
            </a:r>
          </a:p>
          <a:p>
            <a:pPr algn="ctr"/>
            <a:r>
              <a:rPr lang="en-GB" altLang="en-US" sz="1300" dirty="0" smtClean="0">
                <a:solidFill>
                  <a:srgbClr val="000000"/>
                </a:solidFill>
              </a:rPr>
              <a:t>We will be exploring different  fruit and vegetables.  We will be looking at the outside and the inside.  We will be looking for similarities and differences. </a:t>
            </a:r>
            <a:endParaRPr lang="en-GB" altLang="en-US" sz="1300" dirty="0">
              <a:solidFill>
                <a:srgbClr val="000000"/>
              </a:solidFill>
            </a:endParaRPr>
          </a:p>
          <a:p>
            <a:pPr algn="ctr"/>
            <a:r>
              <a:rPr lang="en-GB" altLang="en-US" sz="1300" dirty="0" smtClean="0">
                <a:solidFill>
                  <a:srgbClr val="000000"/>
                </a:solidFill>
              </a:rPr>
              <a:t>There are a number of celebrations at this time of year and we will be finding out how they are celebrated, Holi, Mother’s Day and Easter. </a:t>
            </a:r>
          </a:p>
          <a:p>
            <a:pPr algn="ctr"/>
            <a:r>
              <a:rPr lang="en-GB" altLang="en-US" sz="1300" b="1" dirty="0" smtClean="0">
                <a:solidFill>
                  <a:srgbClr val="000000"/>
                </a:solidFill>
              </a:rPr>
              <a:t>Our forest School session will be </a:t>
            </a:r>
            <a:r>
              <a:rPr lang="en-GB" altLang="en-US" sz="1300" b="1" smtClean="0">
                <a:solidFill>
                  <a:srgbClr val="000000"/>
                </a:solidFill>
              </a:rPr>
              <a:t>on Friday. </a:t>
            </a:r>
            <a:endParaRPr lang="en-GB" altLang="en-US" sz="1300" b="1" dirty="0" smtClean="0">
              <a:solidFill>
                <a:srgbClr val="000000"/>
              </a:solidFill>
            </a:endParaRPr>
          </a:p>
        </p:txBody>
      </p:sp>
      <p:sp>
        <p:nvSpPr>
          <p:cNvPr id="3" name="AutoShape 2" descr="Image result for Supertato Activities"/>
          <p:cNvSpPr>
            <a:spLocks noChangeAspect="1" noChangeArrowheads="1"/>
          </p:cNvSpPr>
          <p:nvPr/>
        </p:nvSpPr>
        <p:spPr bwMode="auto">
          <a:xfrm>
            <a:off x="63500" y="-136525"/>
            <a:ext cx="2695575" cy="2028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AutoShape 8" descr="Image result for fireworrk clipart"/>
          <p:cNvSpPr>
            <a:spLocks noChangeAspect="1" noChangeArrowheads="1"/>
          </p:cNvSpPr>
          <p:nvPr/>
        </p:nvSpPr>
        <p:spPr bwMode="auto">
          <a:xfrm>
            <a:off x="63500" y="-136525"/>
            <a:ext cx="1952625" cy="1790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AutoShape 10" descr="Image result for fireworrk clipart"/>
          <p:cNvSpPr>
            <a:spLocks noChangeAspect="1" noChangeArrowheads="1"/>
          </p:cNvSpPr>
          <p:nvPr/>
        </p:nvSpPr>
        <p:spPr bwMode="auto">
          <a:xfrm>
            <a:off x="215900" y="15875"/>
            <a:ext cx="1952625" cy="1790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 name="AutoShape 12" descr="Image result for fireworrk clipart"/>
          <p:cNvSpPr>
            <a:spLocks noChangeAspect="1" noChangeArrowheads="1"/>
          </p:cNvSpPr>
          <p:nvPr/>
        </p:nvSpPr>
        <p:spPr bwMode="auto">
          <a:xfrm>
            <a:off x="368300" y="168275"/>
            <a:ext cx="1952625" cy="1790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2" descr="Scissors | Arts &amp; Crafts | Products | YP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Rectangle 29"/>
          <p:cNvSpPr/>
          <p:nvPr/>
        </p:nvSpPr>
        <p:spPr>
          <a:xfrm>
            <a:off x="3891593" y="2667289"/>
            <a:ext cx="3938460" cy="2308324"/>
          </a:xfrm>
          <a:prstGeom prst="rect">
            <a:avLst/>
          </a:prstGeom>
          <a:ln w="19050">
            <a:solidFill>
              <a:srgbClr val="FFC000"/>
            </a:solidFill>
          </a:ln>
        </p:spPr>
        <p:txBody>
          <a:bodyPr wrap="square">
            <a:spAutoFit/>
          </a:bodyPr>
          <a:lstStyle/>
          <a:p>
            <a:pPr algn="ctr"/>
            <a:r>
              <a:rPr lang="en-GB" altLang="en-US" sz="1400" b="1" dirty="0" smtClean="0">
                <a:solidFill>
                  <a:srgbClr val="000000"/>
                </a:solidFill>
              </a:rPr>
              <a:t>Maths</a:t>
            </a:r>
            <a:endParaRPr lang="en-GB" altLang="en-US" sz="1400" b="1" dirty="0">
              <a:solidFill>
                <a:srgbClr val="000000"/>
              </a:solidFill>
            </a:endParaRPr>
          </a:p>
          <a:p>
            <a:pPr algn="ctr"/>
            <a:r>
              <a:rPr lang="en-GB" altLang="en-US" sz="1300" dirty="0" smtClean="0">
                <a:solidFill>
                  <a:srgbClr val="000000"/>
                </a:solidFill>
              </a:rPr>
              <a:t>This term in maths we will be looking at</a:t>
            </a:r>
          </a:p>
          <a:p>
            <a:pPr algn="ctr"/>
            <a:r>
              <a:rPr lang="en-GB" altLang="en-US" sz="1300" b="1" dirty="0" smtClean="0">
                <a:solidFill>
                  <a:srgbClr val="000000"/>
                </a:solidFill>
              </a:rPr>
              <a:t>Growing 6,7,8 and Building 9 and 10 </a:t>
            </a:r>
          </a:p>
          <a:p>
            <a:pPr algn="ctr"/>
            <a:r>
              <a:rPr lang="en-GB" altLang="en-US" sz="1300" dirty="0" smtClean="0">
                <a:solidFill>
                  <a:srgbClr val="000000"/>
                </a:solidFill>
              </a:rPr>
              <a:t>Recognising and making 6 7 and 8 </a:t>
            </a:r>
          </a:p>
          <a:p>
            <a:pPr algn="ctr"/>
            <a:r>
              <a:rPr lang="en-GB" altLang="en-US" sz="1300" dirty="0" smtClean="0">
                <a:solidFill>
                  <a:srgbClr val="000000"/>
                </a:solidFill>
              </a:rPr>
              <a:t>Combining groups </a:t>
            </a:r>
          </a:p>
          <a:p>
            <a:pPr algn="ctr"/>
            <a:r>
              <a:rPr lang="en-GB" altLang="en-US" sz="1300" dirty="0" smtClean="0">
                <a:solidFill>
                  <a:srgbClr val="000000"/>
                </a:solidFill>
              </a:rPr>
              <a:t>Adding more </a:t>
            </a:r>
          </a:p>
          <a:p>
            <a:pPr algn="ctr"/>
            <a:r>
              <a:rPr lang="en-GB" altLang="en-US" sz="1300" dirty="0" smtClean="0">
                <a:solidFill>
                  <a:srgbClr val="000000"/>
                </a:solidFill>
              </a:rPr>
              <a:t>Measure – height, length, time</a:t>
            </a:r>
          </a:p>
          <a:p>
            <a:pPr algn="ctr"/>
            <a:r>
              <a:rPr lang="en-GB" altLang="en-US" sz="1300" dirty="0" smtClean="0">
                <a:solidFill>
                  <a:srgbClr val="000000"/>
                </a:solidFill>
              </a:rPr>
              <a:t>Shapes – 3D and 2D </a:t>
            </a:r>
          </a:p>
          <a:p>
            <a:pPr algn="ctr"/>
            <a:r>
              <a:rPr lang="en-GB" altLang="en-US" sz="1300" dirty="0" smtClean="0">
                <a:solidFill>
                  <a:srgbClr val="000000"/>
                </a:solidFill>
              </a:rPr>
              <a:t>Counting beyond 10 </a:t>
            </a:r>
          </a:p>
          <a:p>
            <a:pPr algn="ctr"/>
            <a:r>
              <a:rPr lang="en-GB" altLang="en-US" sz="1300" dirty="0" smtClean="0">
                <a:solidFill>
                  <a:srgbClr val="000000"/>
                </a:solidFill>
              </a:rPr>
              <a:t>Counting backwards </a:t>
            </a:r>
          </a:p>
          <a:p>
            <a:pPr algn="ctr"/>
            <a:r>
              <a:rPr lang="en-GB" altLang="en-US" sz="1300" dirty="0" smtClean="0">
                <a:solidFill>
                  <a:srgbClr val="000000"/>
                </a:solidFill>
              </a:rPr>
              <a:t>Making 10 </a:t>
            </a:r>
          </a:p>
        </p:txBody>
      </p:sp>
      <p:pic>
        <p:nvPicPr>
          <p:cNvPr id="2" name="Picture 1"/>
          <p:cNvPicPr>
            <a:picLocks noChangeAspect="1"/>
          </p:cNvPicPr>
          <p:nvPr/>
        </p:nvPicPr>
        <p:blipFill>
          <a:blip r:embed="rId2"/>
          <a:stretch>
            <a:fillRect/>
          </a:stretch>
        </p:blipFill>
        <p:spPr>
          <a:xfrm rot="543715">
            <a:off x="303238" y="1457969"/>
            <a:ext cx="1074197" cy="804611"/>
          </a:xfrm>
          <a:prstGeom prst="rect">
            <a:avLst/>
          </a:prstGeom>
        </p:spPr>
      </p:pic>
      <p:pic>
        <p:nvPicPr>
          <p:cNvPr id="1026" name="Picture 2" descr="7 Oliver&amp;amp;#39;s Vegetables ideas | olivers vegetables, vegetables, oliv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445" t="12944" r="12781"/>
          <a:stretch/>
        </p:blipFill>
        <p:spPr bwMode="auto">
          <a:xfrm>
            <a:off x="1532884" y="1414706"/>
            <a:ext cx="774256" cy="83446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51,380 Farm Animals Illustrations &amp; Clip Art - iSto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12788">
            <a:off x="2680656" y="1457308"/>
            <a:ext cx="1155246" cy="835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141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6124</TotalTime>
  <Words>631</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Comic Sans MS</vt:lpstr>
      <vt:lpstr>DejaVu Sans</vt:lpstr>
      <vt:lpstr>Times New Roman</vt:lpstr>
      <vt:lpstr>Office Theme</vt:lpstr>
      <vt:lpstr>PowerPoint Presentation</vt:lpstr>
    </vt:vector>
  </TitlesOfParts>
  <Company>Integra Schools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Roche</dc:creator>
  <cp:lastModifiedBy>Heather Roche</cp:lastModifiedBy>
  <cp:revision>50</cp:revision>
  <dcterms:created xsi:type="dcterms:W3CDTF">2019-11-06T19:38:25Z</dcterms:created>
  <dcterms:modified xsi:type="dcterms:W3CDTF">2023-02-23T12:21:37Z</dcterms:modified>
</cp:coreProperties>
</file>